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tags/tag5.xml" ContentType="application/vnd.openxmlformats-officedocument.presentationml.tags+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59" r:id="rId2"/>
    <p:sldId id="360" r:id="rId3"/>
    <p:sldId id="352" r:id="rId4"/>
    <p:sldId id="300" r:id="rId5"/>
    <p:sldId id="295" r:id="rId6"/>
    <p:sldId id="355" r:id="rId7"/>
    <p:sldId id="299" r:id="rId8"/>
    <p:sldId id="296" r:id="rId9"/>
    <p:sldId id="257" r:id="rId10"/>
    <p:sldId id="297" r:id="rId11"/>
    <p:sldId id="298" r:id="rId12"/>
    <p:sldId id="326" r:id="rId13"/>
    <p:sldId id="362" r:id="rId14"/>
    <p:sldId id="363" r:id="rId15"/>
    <p:sldId id="333" r:id="rId16"/>
    <p:sldId id="364" r:id="rId17"/>
    <p:sldId id="353" r:id="rId18"/>
    <p:sldId id="328" r:id="rId19"/>
    <p:sldId id="329" r:id="rId20"/>
    <p:sldId id="325" r:id="rId21"/>
    <p:sldId id="332" r:id="rId22"/>
    <p:sldId id="335" r:id="rId23"/>
    <p:sldId id="348" r:id="rId24"/>
    <p:sldId id="330" r:id="rId25"/>
    <p:sldId id="336" r:id="rId26"/>
    <p:sldId id="365" r:id="rId27"/>
    <p:sldId id="338" r:id="rId28"/>
    <p:sldId id="347" r:id="rId29"/>
    <p:sldId id="343" r:id="rId30"/>
    <p:sldId id="337" r:id="rId31"/>
    <p:sldId id="271" r:id="rId32"/>
    <p:sldId id="340" r:id="rId33"/>
    <p:sldId id="342" r:id="rId34"/>
    <p:sldId id="304" r:id="rId35"/>
  </p:sldIdLst>
  <p:sldSz cx="12192000" cy="6858000"/>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8"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A8"/>
    <a:srgbClr val="6666FF"/>
    <a:srgbClr val="80BE63"/>
    <a:srgbClr val="6C9AC3"/>
    <a:srgbClr val="E28F41"/>
    <a:srgbClr val="4747FF"/>
    <a:srgbClr val="4F4FFF"/>
    <a:srgbClr val="A19D9D"/>
    <a:srgbClr val="8D8787"/>
    <a:srgbClr val="5F5F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9A78D1-75D7-4A10-B327-D0DCB7ED53A8}" v="1" dt="2023-09-06T17:18:10.4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17" autoAdjust="0"/>
    <p:restoredTop sz="62071" autoAdjust="0"/>
  </p:normalViewPr>
  <p:slideViewPr>
    <p:cSldViewPr snapToGrid="0" showGuides="1">
      <p:cViewPr>
        <p:scale>
          <a:sx n="67" d="100"/>
          <a:sy n="67" d="100"/>
        </p:scale>
        <p:origin x="2584" y="728"/>
      </p:cViewPr>
      <p:guideLst>
        <p:guide orient="horz" pos="2088"/>
        <p:guide pos="3816"/>
      </p:guideLst>
    </p:cSldViewPr>
  </p:slideViewPr>
  <p:notesTextViewPr>
    <p:cViewPr>
      <p:scale>
        <a:sx n="130" d="100"/>
        <a:sy n="13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endParaRPr lang="en-US"/>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a:defRPr sz="1200"/>
            </a:lvl1pPr>
          </a:lstStyle>
          <a:p>
            <a:fld id="{FD93C9B2-20F6-4DB1-B471-224337D0AC79}" type="datetimeFigureOut">
              <a:rPr lang="en-US" smtClean="0"/>
              <a:t>9/17/24</a:t>
            </a:fld>
            <a:endParaRPr lang="en-US"/>
          </a:p>
        </p:txBody>
      </p:sp>
      <p:sp>
        <p:nvSpPr>
          <p:cNvPr id="4" name="Slide Image Placeholder 3"/>
          <p:cNvSpPr>
            <a:spLocks noGrp="1" noRot="1" noChangeAspect="1"/>
          </p:cNvSpPr>
          <p:nvPr>
            <p:ph type="sldImg" idx="2"/>
          </p:nvPr>
        </p:nvSpPr>
        <p:spPr>
          <a:xfrm>
            <a:off x="728663" y="1169988"/>
            <a:ext cx="5619750" cy="3160712"/>
          </a:xfrm>
          <a:prstGeom prst="rect">
            <a:avLst/>
          </a:prstGeom>
          <a:noFill/>
          <a:ln w="12700">
            <a:solidFill>
              <a:prstClr val="black"/>
            </a:solidFill>
          </a:ln>
        </p:spPr>
        <p:txBody>
          <a:bodyPr vert="horz" lIns="93936" tIns="46968" rIns="93936" bIns="46968" rtlCol="0" anchor="ctr"/>
          <a:lstStyle/>
          <a:p>
            <a:endParaRPr lang="en-US"/>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a:defRPr sz="12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2906959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Palatino Linotype" panose="02040502050505030304" pitchFamily="18" charset="0"/>
              </a:rPr>
              <a:t>The Google AI Glossary is a great resource for learning AI vocabulary.  I encourage you to spend some time in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65000"/>
                  <a:lumOff val="35000"/>
                </a:schemeClr>
              </a:solidFill>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Palatino Linotype" panose="02040502050505030304" pitchFamily="18" charset="0"/>
              </a:rPr>
              <a:t>https://developers.google.com/machine-learning/glossary</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12</a:t>
            </a:fld>
            <a:endParaRPr lang="en-US"/>
          </a:p>
        </p:txBody>
      </p:sp>
    </p:spTree>
    <p:extLst>
      <p:ext uri="{BB962C8B-B14F-4D97-AF65-F5344CB8AC3E}">
        <p14:creationId xmlns:p14="http://schemas.microsoft.com/office/powerpoint/2010/main" val="251584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14</a:t>
            </a:fld>
            <a:endParaRPr lang="en-US"/>
          </a:p>
        </p:txBody>
      </p:sp>
    </p:spTree>
    <p:extLst>
      <p:ext uri="{BB962C8B-B14F-4D97-AF65-F5344CB8AC3E}">
        <p14:creationId xmlns:p14="http://schemas.microsoft.com/office/powerpoint/2010/main" val="3357766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D737D"/>
                </a:solidFill>
                <a:effectLst/>
                <a:latin typeface="+mn-lt"/>
              </a:rPr>
              <a:t>In our Deep Learning Foundations series, we introduced the basic architecture of a multi-layered neural network.  To frame this briefing, I begin with a picture of a convolutional neural network or CNN. The model pictured here recognizes and classifies handwritten digits from 0 to 9. There are three convolution layers in this model, each followed by a max pooling layer. The final layers are fully connected and are responsible for predicting the digit presented to the model.  We already presented the architecture of these last two layers in our Foundations sequence.  But the convolution and pooling layers are new, and we will discuss those shortly.</a:t>
            </a:r>
          </a:p>
          <a:p>
            <a:pPr algn="l"/>
            <a:endParaRPr lang="en-US" b="0" i="0" dirty="0">
              <a:solidFill>
                <a:srgbClr val="6D737D"/>
              </a:solidFill>
              <a:effectLst/>
              <a:latin typeface="+mn-lt"/>
            </a:endParaRPr>
          </a:p>
          <a:p>
            <a:pPr algn="l"/>
            <a:r>
              <a:rPr lang="en-US" b="0" i="0" dirty="0">
                <a:solidFill>
                  <a:srgbClr val="6D737D"/>
                </a:solidFill>
                <a:effectLst/>
                <a:latin typeface="+mn-lt"/>
              </a:rPr>
              <a:t>Let’s begin with a quick review of how images are constructed.</a:t>
            </a:r>
          </a:p>
          <a:p>
            <a:pPr algn="l"/>
            <a:endParaRPr lang="en-US" b="0" i="0" dirty="0">
              <a:solidFill>
                <a:srgbClr val="6D737D"/>
              </a:solidFill>
              <a:effectLst/>
              <a:latin typeface="+mn-lt"/>
            </a:endParaRPr>
          </a:p>
          <a:p>
            <a:pPr marL="0" indent="0" algn="l">
              <a:buNone/>
            </a:pPr>
            <a:r>
              <a:rPr lang="en-US" b="0" i="0" dirty="0">
                <a:solidFill>
                  <a:srgbClr val="6D737D"/>
                </a:solidFill>
                <a:effectLst/>
                <a:latin typeface="+mn-lt"/>
              </a:rPr>
              <a:t>=====</a:t>
            </a:r>
          </a:p>
          <a:p>
            <a:pPr marL="228600" indent="-228600" algn="l">
              <a:buAutoNum type="arabicPeriod"/>
            </a:pPr>
            <a:r>
              <a:rPr lang="en-US" b="0" i="0" dirty="0">
                <a:solidFill>
                  <a:srgbClr val="6D737D"/>
                </a:solidFill>
                <a:effectLst/>
                <a:latin typeface="+mn-lt"/>
              </a:rPr>
              <a:t>Overview of a CNN</a:t>
            </a:r>
          </a:p>
          <a:p>
            <a:pPr marL="228600" indent="-228600" algn="l">
              <a:buAutoNum type="arabicPeriod"/>
            </a:pPr>
            <a:r>
              <a:rPr lang="en-US" b="0" i="0" dirty="0">
                <a:solidFill>
                  <a:srgbClr val="6D737D"/>
                </a:solidFill>
                <a:effectLst/>
                <a:latin typeface="+mn-lt"/>
              </a:rPr>
              <a:t>Model pictured here classifies handwritten digits – famous MNIST digits dataset – we already introduced you to this model in our last session. </a:t>
            </a:r>
          </a:p>
          <a:p>
            <a:pPr marL="685800" lvl="1" indent="-228600" algn="l">
              <a:buAutoNum type="arabicPeriod"/>
            </a:pPr>
            <a:r>
              <a:rPr lang="en-US" b="0" i="0" dirty="0">
                <a:solidFill>
                  <a:srgbClr val="6D737D"/>
                </a:solidFill>
                <a:effectLst/>
                <a:latin typeface="+mn-lt"/>
              </a:rPr>
              <a:t>Three convolution layers, followed by max pooling layers</a:t>
            </a:r>
          </a:p>
          <a:p>
            <a:pPr marL="685800" lvl="1" indent="-228600" algn="l">
              <a:buAutoNum type="arabicPeriod"/>
            </a:pPr>
            <a:r>
              <a:rPr lang="en-US" b="0" i="0" dirty="0">
                <a:solidFill>
                  <a:srgbClr val="6D737D"/>
                </a:solidFill>
                <a:effectLst/>
                <a:latin typeface="+mn-lt"/>
              </a:rPr>
              <a:t>Final two layers are fully connected – discussed in our beginner sequence.</a:t>
            </a:r>
          </a:p>
          <a:p>
            <a:pPr marL="228600" lvl="0" indent="-228600" algn="l">
              <a:buAutoNum type="arabicPeriod"/>
            </a:pPr>
            <a:r>
              <a:rPr lang="en-US" b="0" i="0" dirty="0">
                <a:solidFill>
                  <a:srgbClr val="6D737D"/>
                </a:solidFill>
                <a:effectLst/>
                <a:latin typeface="+mn-lt"/>
              </a:rPr>
              <a:t>Convolution and pooling layers are new</a:t>
            </a:r>
          </a:p>
          <a:p>
            <a:pPr marL="228600" lvl="0" indent="-228600" algn="l">
              <a:buAutoNum type="arabicPeriod"/>
            </a:pPr>
            <a:r>
              <a:rPr lang="en-US" b="0" i="0" dirty="0">
                <a:solidFill>
                  <a:srgbClr val="6D737D"/>
                </a:solidFill>
                <a:effectLst/>
                <a:latin typeface="+mn-lt"/>
              </a:rPr>
              <a:t>Many types and variations of layers – we just cover a few here.</a:t>
            </a:r>
          </a:p>
          <a:p>
            <a:pPr algn="l"/>
            <a:endParaRPr lang="en-US" b="0" i="0" dirty="0">
              <a:solidFill>
                <a:srgbClr val="6D737D"/>
              </a:solidFill>
              <a:effectLst/>
              <a:latin typeface="+mn-lt"/>
            </a:endParaRPr>
          </a:p>
          <a:p>
            <a:pPr algn="l"/>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15</a:t>
            </a:fld>
            <a:endParaRPr lang="en-US"/>
          </a:p>
        </p:txBody>
      </p:sp>
    </p:spTree>
    <p:extLst>
      <p:ext uri="{BB962C8B-B14F-4D97-AF65-F5344CB8AC3E}">
        <p14:creationId xmlns:p14="http://schemas.microsoft.com/office/powerpoint/2010/main" val="132940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As noted in our introduction, images must be first converted to tensors before they can be “understood” by a CNN.  On the left, a small color image has been converted to a tensor with 3 channels.  Now if this had been a grayscale image, it would have had but one channel.  As we see on the right, a tensor can have many channels.  When that’s the case, the individual slices of a high-dimensional tensor are called </a:t>
            </a:r>
            <a:r>
              <a:rPr lang="en-US" b="1" dirty="0">
                <a:latin typeface="+mn-lt"/>
              </a:rPr>
              <a:t>elements</a:t>
            </a:r>
            <a:r>
              <a:rPr lang="en-US" dirty="0">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6D737D"/>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6D737D"/>
                </a:solidFill>
                <a:effectLst/>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6D737D"/>
                </a:solidFill>
                <a:effectLst/>
                <a:latin typeface="+mn-lt"/>
              </a:rPr>
              <a:t>How do we present data to a CNN?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latin typeface="+mn-lt"/>
              </a:rPr>
              <a:t>Left: When our tensor has one to three channels, we call each point a </a:t>
            </a:r>
            <a:r>
              <a:rPr lang="en-US" b="1" dirty="0">
                <a:latin typeface="+mn-lt"/>
              </a:rPr>
              <a:t>pixel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latin typeface="+mn-lt"/>
              </a:rPr>
              <a:t>Right: For tensors with many channels, we call each slice through the channels an </a:t>
            </a:r>
            <a:r>
              <a:rPr lang="en-US" b="1" dirty="0">
                <a:latin typeface="+mn-lt"/>
              </a:rPr>
              <a:t>element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6D737D"/>
              </a:solidFill>
              <a:effectLst/>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16</a:t>
            </a:fld>
            <a:endParaRPr lang="en-US"/>
          </a:p>
        </p:txBody>
      </p:sp>
    </p:spTree>
    <p:extLst>
      <p:ext uri="{BB962C8B-B14F-4D97-AF65-F5344CB8AC3E}">
        <p14:creationId xmlns:p14="http://schemas.microsoft.com/office/powerpoint/2010/main" val="2838364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heart of a CNN lies the convolution operation.  To kick off our discussion of convolution, let’s consider how we might convert a color image to greyscale.  More concretely, we want to create a grayscale image that has the same height and width as our color image, but where the amount of white in each pixel corresponds to the amount of yellow in its input pixel.  And because our input is a color image, each pixel contains three numbers: one each for red, green, and blue.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To keep things simple, let’s assume that our RGB values range from 0 to 1.  Thus, a pixel that’s pure yellow will have red and green values of 1, and a blue value of 0. As the red and green values decrease, or the blue value increases, the pixel’s color shifts away from yellow.  Our goal, then, is to combine each input pixel’s three RGB values and then output a single number between 0 and 1 that represents how yellow it 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shown here, the +1, +1, and -1 boxes are weights – these are multiplied by each pixel value and then summed up by the net input (summation) function before being passed off to an activation function.  This looks familiar, doesn’t it?  Well, it is.  It’s an artificial neuron.  </a:t>
            </a:r>
          </a:p>
          <a:p>
            <a:pPr marL="0" indent="0">
              <a:buNone/>
            </a:pPr>
            <a:endParaRPr lang="en-US" dirty="0"/>
          </a:p>
          <a:p>
            <a:pPr marL="0" indent="0">
              <a:buNone/>
            </a:pPr>
            <a:r>
              <a:rPr lang="en-US" dirty="0"/>
              <a:t>=====</a:t>
            </a:r>
          </a:p>
          <a:p>
            <a:pPr marL="228600" indent="-228600">
              <a:buAutoNum type="arabicPeriod"/>
            </a:pPr>
            <a:r>
              <a:rPr lang="en-US" dirty="0"/>
              <a:t>Let’s pretend we want to take a color image and create a greyscale image where the amount of white corresponds to yellow in the original.</a:t>
            </a:r>
          </a:p>
          <a:p>
            <a:pPr marL="228600" indent="-228600">
              <a:buAutoNum type="arabicPeriod"/>
            </a:pPr>
            <a:r>
              <a:rPr lang="en-US" dirty="0"/>
              <a:t>Process a color image – each pixel in our image contains three numbers: one each for red, green, and blue</a:t>
            </a:r>
          </a:p>
          <a:p>
            <a:pPr marL="228600" indent="-228600">
              <a:buAutoNum type="arabicPeriod"/>
            </a:pPr>
            <a:r>
              <a:rPr lang="en-US" dirty="0"/>
              <a:t>For simplicity, let’s assume our RGB values are from -1 to 1.</a:t>
            </a:r>
          </a:p>
          <a:p>
            <a:pPr marL="685800" lvl="1" indent="-228600">
              <a:buAutoNum type="arabicPeriod"/>
            </a:pPr>
            <a:r>
              <a:rPr lang="en-US" dirty="0"/>
              <a:t>Pure yellow: red &amp; green = 1, blue = 0 </a:t>
            </a:r>
          </a:p>
          <a:p>
            <a:pPr marL="685800" lvl="1" indent="-228600">
              <a:buAutoNum type="arabicPeriod"/>
            </a:pPr>
            <a:r>
              <a:rPr lang="en-US" dirty="0"/>
              <a:t>As red and green values decrease, or blue value increases, pixel’s color shifts away from yellow</a:t>
            </a:r>
          </a:p>
          <a:p>
            <a:pPr marL="685800" lvl="1" indent="-228600">
              <a:buAutoNum type="arabicPeriod"/>
            </a:pPr>
            <a:r>
              <a:rPr lang="en-US" dirty="0"/>
              <a:t>We combine the three values to calculate the ‘yellowness’ of the pixel</a:t>
            </a:r>
          </a:p>
          <a:p>
            <a:pPr marL="228600" lvl="0" indent="-228600">
              <a:buAutoNum type="arabicPeriod"/>
            </a:pPr>
            <a:r>
              <a:rPr lang="en-US" dirty="0"/>
              <a:t>As shown here, the +1, +1, and -1 boxes are weights – these are multiplied by each pixel value and then summed up by the net input (summation) function before being passed off to the activation function</a:t>
            </a:r>
          </a:p>
          <a:p>
            <a:pPr marL="685800" lvl="1" indent="-228600">
              <a:buAutoNum type="arabicPeriod"/>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17</a:t>
            </a:fld>
            <a:endParaRPr lang="en-US"/>
          </a:p>
        </p:txBody>
      </p:sp>
    </p:spTree>
    <p:extLst>
      <p:ext uri="{BB962C8B-B14F-4D97-AF65-F5344CB8AC3E}">
        <p14:creationId xmlns:p14="http://schemas.microsoft.com/office/powerpoint/2010/main" val="970000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the neuron from the previous slide has been applied to a single pixel of a color image.  Naturally, we can apply this operation to every pixel in the input, creating a single output value for each one. The result is a new tensor with the same width and height as the input, but with just one channel.</a:t>
            </a:r>
          </a:p>
          <a:p>
            <a:pPr marL="0" indent="0">
              <a:buNone/>
            </a:pPr>
            <a:endParaRPr lang="en-US" dirty="0"/>
          </a:p>
          <a:p>
            <a:pPr marL="0" indent="0">
              <a:buNone/>
            </a:pPr>
            <a:r>
              <a:rPr lang="en-US" dirty="0"/>
              <a:t>=====</a:t>
            </a:r>
          </a:p>
          <a:p>
            <a:pPr marL="228600" indent="-228600">
              <a:buAutoNum type="arabicPeriod"/>
            </a:pPr>
            <a:r>
              <a:rPr lang="en-US" dirty="0"/>
              <a:t>Picture of single pixel (3 channels) fed to a single neuron.</a:t>
            </a:r>
          </a:p>
          <a:p>
            <a:pPr marL="228600" indent="-228600">
              <a:buAutoNum type="arabicPeriod"/>
            </a:pPr>
            <a:r>
              <a:rPr lang="en-US" dirty="0"/>
              <a:t>Apply operation to every pixel in the image</a:t>
            </a:r>
          </a:p>
          <a:p>
            <a:pPr marL="0" indent="0">
              <a:buNone/>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18</a:t>
            </a:fld>
            <a:endParaRPr lang="en-US"/>
          </a:p>
        </p:txBody>
      </p:sp>
    </p:spTree>
    <p:extLst>
      <p:ext uri="{BB962C8B-B14F-4D97-AF65-F5344CB8AC3E}">
        <p14:creationId xmlns:p14="http://schemas.microsoft.com/office/powerpoint/2010/main" val="2468772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here’s how an algorithm might implement our color to greyscale transformation.  First, it applies our neuron to the upper-left pixel, then moves it one step at a time to the right until it reaches the end of the row.  It then repeats these steps for the next row, and the next, until it reaches the bottom right pixel.  This is called sweeping the neuron over the input or scanning the input.</a:t>
            </a:r>
          </a:p>
          <a:p>
            <a:pPr marL="0" indent="0">
              <a:buNone/>
            </a:pPr>
            <a:endParaRPr lang="en-US" dirty="0"/>
          </a:p>
          <a:p>
            <a:pPr marL="0" indent="0">
              <a:buNone/>
            </a:pPr>
            <a:r>
              <a:rPr lang="en-US" dirty="0"/>
              <a:t>=====</a:t>
            </a:r>
          </a:p>
          <a:p>
            <a:pPr marL="228600" indent="-228600">
              <a:buAutoNum type="arabicPeriod"/>
            </a:pPr>
            <a:r>
              <a:rPr lang="en-US" dirty="0"/>
              <a:t>Start at upper-left – sweep across and down until entire image scanned.</a:t>
            </a:r>
          </a:p>
          <a:p>
            <a:pPr marL="0" indent="0">
              <a:buNone/>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19</a:t>
            </a:fld>
            <a:endParaRPr lang="en-US"/>
          </a:p>
        </p:txBody>
      </p:sp>
    </p:spTree>
    <p:extLst>
      <p:ext uri="{BB962C8B-B14F-4D97-AF65-F5344CB8AC3E}">
        <p14:creationId xmlns:p14="http://schemas.microsoft.com/office/powerpoint/2010/main" val="3905502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results!  Here’s what our color to greyscale neuron produced, after scanning an image of a yellow frog to greyscale.  As intended, the more yellow an input pixel is, the whiter its corresponding output.  In this case, we say that the neuron is identifying or detecting yellow in the input.</a:t>
            </a:r>
          </a:p>
          <a:p>
            <a:endParaRPr lang="en-US" dirty="0"/>
          </a:p>
          <a:p>
            <a:r>
              <a:rPr lang="en-US" dirty="0"/>
              <a:t>Naturally, there’s nothing special about yellow. We can build an artificial neuron to detect any color. When we use a neuron in this way, we say that it’s filtering the input. In this context, the weights are often called filter values or just the filter.  The mathematical word is </a:t>
            </a:r>
            <a:r>
              <a:rPr lang="en-US" b="1" dirty="0"/>
              <a:t>kernel</a:t>
            </a:r>
            <a:r>
              <a:rPr lang="en-US" b="0" dirty="0"/>
              <a:t>, and that’s the one we’ll use in these briefings.</a:t>
            </a:r>
            <a:endParaRPr lang="en-US" dirty="0"/>
          </a:p>
          <a:p>
            <a:pPr marL="0" indent="0">
              <a:buNone/>
            </a:pPr>
            <a:endParaRPr lang="en-US" dirty="0"/>
          </a:p>
          <a:p>
            <a:pPr marL="0" indent="0">
              <a:buNone/>
            </a:pPr>
            <a:r>
              <a:rPr lang="en-US" dirty="0"/>
              <a:t>=====</a:t>
            </a:r>
          </a:p>
          <a:p>
            <a:pPr marL="0" indent="0">
              <a:buNone/>
            </a:pPr>
            <a:r>
              <a:rPr lang="en-US" dirty="0"/>
              <a:t>Concrete example – image of a yellow frog converted to greyscale…</a:t>
            </a:r>
          </a:p>
          <a:p>
            <a:pPr marL="0" indent="0">
              <a:buNone/>
            </a:pPr>
            <a:endParaRPr lang="en-US" dirty="0"/>
          </a:p>
          <a:p>
            <a:pPr marL="228600" indent="-228600">
              <a:buAutoNum type="arabicPeriod"/>
            </a:pPr>
            <a:r>
              <a:rPr lang="en-US" dirty="0"/>
              <a:t>Greyscale output – more yellow a pixel is, the whiter its corresponding output.</a:t>
            </a:r>
          </a:p>
          <a:p>
            <a:pPr marL="228600" indent="-228600">
              <a:buAutoNum type="arabicPeriod"/>
            </a:pPr>
            <a:r>
              <a:rPr lang="en-US" dirty="0"/>
              <a:t>Neuron is identifying or detecting yellow.</a:t>
            </a:r>
          </a:p>
          <a:p>
            <a:pPr marL="228600" indent="-228600">
              <a:buAutoNum type="arabicPeriod"/>
            </a:pPr>
            <a:r>
              <a:rPr lang="en-US" dirty="0"/>
              <a:t>We say the neurons </a:t>
            </a:r>
            <a:r>
              <a:rPr lang="en-US" b="1" dirty="0"/>
              <a:t>filter</a:t>
            </a:r>
            <a:r>
              <a:rPr lang="en-US" dirty="0"/>
              <a:t> the input.</a:t>
            </a:r>
          </a:p>
          <a:p>
            <a:pPr marL="228600" indent="-228600">
              <a:buAutoNum type="arabicPeriod"/>
            </a:pPr>
            <a:r>
              <a:rPr lang="en-US" dirty="0"/>
              <a:t>In ML, filters are called </a:t>
            </a:r>
            <a:r>
              <a:rPr lang="en-US" b="1" dirty="0"/>
              <a:t>kernels </a:t>
            </a:r>
            <a:r>
              <a:rPr lang="en-US" b="0" dirty="0"/>
              <a:t>(mathematical term)</a:t>
            </a:r>
          </a:p>
          <a:p>
            <a:pPr marL="228600" indent="-228600">
              <a:buAutoNum type="arabicPeriod"/>
            </a:pPr>
            <a:r>
              <a:rPr lang="en-US" b="0" dirty="0"/>
              <a:t>Generalizable – neurons to detect any color</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3753012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9363" rtl="0" eaLnBrk="1" fontAlgn="auto" latinLnBrk="0" hangingPunct="1">
              <a:lnSpc>
                <a:spcPct val="100000"/>
              </a:lnSpc>
              <a:spcBef>
                <a:spcPts val="0"/>
              </a:spcBef>
              <a:spcAft>
                <a:spcPts val="0"/>
              </a:spcAft>
              <a:buClrTx/>
              <a:buSzTx/>
              <a:buFontTx/>
              <a:buNone/>
              <a:tabLst/>
              <a:defRPr/>
            </a:pPr>
            <a:r>
              <a:rPr lang="en-US" dirty="0"/>
              <a:t>Here we apply a three-by-three filter to an image by </a:t>
            </a:r>
            <a:r>
              <a:rPr lang="en-US" b="1" dirty="0"/>
              <a:t>convolving</a:t>
            </a:r>
            <a:r>
              <a:rPr lang="en-US" dirty="0"/>
              <a:t> it with that image, sweeping from left to right, top to bottom.  For each input pixel, we imagine centering the three-by-three grid of weights over that pixel, applying the neuron, and creating a single output value, as shown here. We say that the pixel we’re centering the filter over is the anchor (or the reference point or zero point).  Let’s simulate the convolution operation…</a:t>
            </a:r>
          </a:p>
          <a:p>
            <a:pPr marL="0" indent="0" defTabSz="939363">
              <a:buNone/>
              <a:defRPr/>
            </a:pPr>
            <a:endParaRPr lang="en-US" dirty="0"/>
          </a:p>
          <a:p>
            <a:pPr marL="0" indent="0" defTabSz="939363">
              <a:buNone/>
              <a:defRPr/>
            </a:pPr>
            <a:r>
              <a:rPr lang="en-US" dirty="0"/>
              <a:t>=====</a:t>
            </a:r>
          </a:p>
          <a:p>
            <a:pPr marL="228600" indent="-228600" defTabSz="939363">
              <a:buAutoNum type="arabicPeriod"/>
              <a:defRPr/>
            </a:pPr>
            <a:r>
              <a:rPr lang="en-US" dirty="0"/>
              <a:t>Apply a 3 x 3 filter to an image by convolving it with that image, sweeping left to right, top to bottom</a:t>
            </a:r>
          </a:p>
          <a:p>
            <a:pPr marL="228600" indent="-228600" defTabSz="939363">
              <a:buAutoNum type="arabicPeriod"/>
              <a:defRPr/>
            </a:pPr>
            <a:r>
              <a:rPr lang="en-US" dirty="0"/>
              <a:t>Center the 3 x 3 grid of weights over each pixel and apply the neuron to create a single output.</a:t>
            </a:r>
          </a:p>
          <a:p>
            <a:pPr marL="228600" indent="-228600" defTabSz="939363">
              <a:buAutoNum type="arabicPeriod"/>
              <a:defRPr/>
            </a:pPr>
            <a:r>
              <a:rPr lang="en-US" dirty="0"/>
              <a:t>The underlying pixel at the center of the filter is the </a:t>
            </a:r>
            <a:r>
              <a:rPr lang="en-US" b="1" dirty="0"/>
              <a:t>anchor</a:t>
            </a:r>
            <a:r>
              <a:rPr lang="en-US" dirty="0"/>
              <a:t>, reference point, or zero point.</a:t>
            </a:r>
          </a:p>
          <a:p>
            <a:pPr marL="0" indent="0" defTabSz="939363">
              <a:buNone/>
              <a:defRPr/>
            </a:pPr>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27396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4841" indent="-234841">
              <a:buAutoNum type="arabicPeriod"/>
            </a:pPr>
            <a:r>
              <a:rPr lang="en-US" dirty="0"/>
              <a:t>We start with an input image, a filter or kernel, and an output tensor waiting to be filled.  Note: the asterisk is the mathematical symbol for convolution.  Unfortunately – in Python – this is also the multiplication operator.  </a:t>
            </a:r>
          </a:p>
          <a:p>
            <a:pPr marL="234841" indent="-234841">
              <a:buAutoNum type="arabicPeriod"/>
            </a:pPr>
            <a:r>
              <a:rPr lang="en-US" dirty="0"/>
              <a:t>We apply our filter to the upper left corner of our input – now shaded in light blue.  As we can see, the filter’s values appear as superscripts.  The convolution operation is simple.  Multiply each input value by its corresponding filter value.  And then, add everything up to arrive at a single output number – in this case -5.  The addition and multiplication is shown.</a:t>
            </a:r>
          </a:p>
          <a:p>
            <a:pPr marL="234841" indent="-234841">
              <a:buAutoNum type="arabicPeriod"/>
            </a:pPr>
            <a:r>
              <a:rPr lang="en-US" dirty="0"/>
              <a:t>We then slide the filter / kernel over by 1 and repeat the process.  The result this time is a -4, as shown in the output tensor.  Keep in mind: the convolution operation sweeps the kernel from left to right, top to bottom.  And continues until it reaches the bottom right-hand corner.  There are variations we will discuss later. </a:t>
            </a:r>
          </a:p>
          <a:p>
            <a:pPr marL="234841" indent="-234841">
              <a:buAutoNum type="arabicPeriod"/>
            </a:pPr>
            <a:r>
              <a:rPr lang="en-US" dirty="0"/>
              <a:t>Let’s simulate this process…</a:t>
            </a:r>
          </a:p>
        </p:txBody>
      </p:sp>
      <p:sp>
        <p:nvSpPr>
          <p:cNvPr id="4" name="Slide Number Placeholder 3"/>
          <p:cNvSpPr>
            <a:spLocks noGrp="1"/>
          </p:cNvSpPr>
          <p:nvPr>
            <p:ph type="sldNum" sz="quarter" idx="5"/>
          </p:nvPr>
        </p:nvSpPr>
        <p:spPr/>
        <p:txBody>
          <a:bodyPr/>
          <a:lstStyle/>
          <a:p>
            <a:fld id="{3148858F-F1DB-4027-9C85-CCA6849540DD}" type="slidenum">
              <a:rPr lang="en-US" smtClean="0"/>
              <a:t>22</a:t>
            </a:fld>
            <a:endParaRPr lang="en-US"/>
          </a:p>
        </p:txBody>
      </p:sp>
    </p:spTree>
    <p:extLst>
      <p:ext uri="{BB962C8B-B14F-4D97-AF65-F5344CB8AC3E}">
        <p14:creationId xmlns:p14="http://schemas.microsoft.com/office/powerpoint/2010/main" val="3112804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Let’s begin with a quick review of the research on the workings of the human eye.  Interestingly, eye research began decades ago. </a:t>
            </a:r>
            <a:r>
              <a:rPr lang="en-US" dirty="0">
                <a:solidFill>
                  <a:srgbClr val="000000"/>
                </a:solidFill>
                <a:latin typeface="+mn-lt"/>
              </a:rPr>
              <a:t>David H. Hubel and Torsten Wiesel performed a series of experiments on cats in </a:t>
            </a:r>
            <a:r>
              <a:rPr lang="en-US" dirty="0">
                <a:solidFill>
                  <a:srgbClr val="9A0000"/>
                </a:solidFill>
                <a:latin typeface="+mn-lt"/>
              </a:rPr>
              <a:t>1958</a:t>
            </a:r>
            <a:r>
              <a:rPr lang="en-US" dirty="0">
                <a:solidFill>
                  <a:srgbClr val="000000"/>
                </a:solidFill>
                <a:latin typeface="+mn-lt"/>
              </a:rPr>
              <a:t> and </a:t>
            </a:r>
            <a:r>
              <a:rPr lang="en-US" dirty="0">
                <a:solidFill>
                  <a:srgbClr val="9A0000"/>
                </a:solidFill>
                <a:latin typeface="+mn-lt"/>
              </a:rPr>
              <a:t>1959, followed shortly thereafter with experiments on monkeys.  This research provided crucial insights into the structure of the visual cortex.  </a:t>
            </a:r>
            <a:r>
              <a:rPr lang="en-US" dirty="0">
                <a:solidFill>
                  <a:srgbClr val="000000"/>
                </a:solidFill>
                <a:latin typeface="+mn-lt"/>
              </a:rPr>
              <a:t>The authors received the Nobel Prize in Physiology or Medicine in 1981 for this work. </a:t>
            </a:r>
            <a:endParaRPr lang="en-US" dirty="0">
              <a:latin typeface="+mn-lt"/>
            </a:endParaRPr>
          </a:p>
          <a:p>
            <a:pPr marL="0" indent="0" algn="l">
              <a:buNone/>
            </a:pPr>
            <a:endParaRPr lang="en-US" dirty="0">
              <a:latin typeface="+mn-lt"/>
            </a:endParaRPr>
          </a:p>
          <a:p>
            <a:pPr marL="0" indent="0" algn="l">
              <a:buNone/>
            </a:pPr>
            <a:r>
              <a:rPr lang="en-US" dirty="0">
                <a:latin typeface="+mn-lt"/>
              </a:rPr>
              <a:t>Image Source: https://towardsdatascience.com/towards-geometric-deep-learning-iii-first-geometric-architectures-d1578f4ade1f</a:t>
            </a:r>
          </a:p>
          <a:p>
            <a:pPr marL="0" indent="0" algn="l">
              <a:buNone/>
            </a:pPr>
            <a:endParaRPr lang="en-US" dirty="0">
              <a:latin typeface="+mn-lt"/>
            </a:endParaRPr>
          </a:p>
          <a:p>
            <a:pPr marL="0" indent="0" algn="l">
              <a:buNone/>
            </a:pPr>
            <a:r>
              <a:rPr lang="en-US" dirty="0">
                <a:latin typeface="+mn-lt"/>
              </a:rPr>
              <a:t>=====</a:t>
            </a:r>
          </a:p>
          <a:p>
            <a:pPr marL="228600" indent="-228600" algn="l">
              <a:buAutoNum type="arabicPeriod"/>
            </a:pPr>
            <a:r>
              <a:rPr lang="en-US" dirty="0">
                <a:latin typeface="+mn-lt"/>
              </a:rPr>
              <a:t>David H. Hubel &amp; Torsten Wiesel (key names in vision research)</a:t>
            </a:r>
          </a:p>
          <a:p>
            <a:pPr marL="685800" lvl="1" indent="-228600" algn="l">
              <a:buAutoNum type="arabicPeriod"/>
            </a:pPr>
            <a:r>
              <a:rPr lang="en-US" dirty="0">
                <a:latin typeface="+mn-lt"/>
              </a:rPr>
              <a:t>Visual cortex research / experiments on cats 1958 / 1959 – later monkeys.</a:t>
            </a:r>
          </a:p>
          <a:p>
            <a:pPr marL="685800" lvl="1" indent="-228600" algn="l">
              <a:buAutoNum type="arabicPeriod"/>
            </a:pPr>
            <a:r>
              <a:rPr lang="en-US" dirty="0">
                <a:latin typeface="+mn-lt"/>
              </a:rPr>
              <a:t>Nobel Prize in Medicine (1981)</a:t>
            </a:r>
          </a:p>
          <a:p>
            <a:pPr algn="l"/>
            <a:endParaRPr lang="en-US" dirty="0">
              <a:latin typeface="+mn-lt"/>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1453454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a simulation of how convolution works on a color image.  Here we see 3 kernels – one each for the red, green, and blue channels.  As the kernel moves across the underlying input, the two matrices are multiplied.  The results of that multiplication are summed, resulting in a single number for each channel.  And finally, these three numbers are added together and the result placed in the output matrix. </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23</a:t>
            </a:fld>
            <a:endParaRPr lang="en-US"/>
          </a:p>
        </p:txBody>
      </p:sp>
    </p:spTree>
    <p:extLst>
      <p:ext uri="{BB962C8B-B14F-4D97-AF65-F5344CB8AC3E}">
        <p14:creationId xmlns:p14="http://schemas.microsoft.com/office/powerpoint/2010/main" val="3991312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been sweeping a single neuron over the image, processing one pixel at a time. But sometimes, it’s useful to look at the pixels near the one we’re processing. Usually, we consider a pixel’s eight immediate neighbors. That is, we use the values in a little three by three box centered on a pixel.</a:t>
            </a:r>
          </a:p>
          <a:p>
            <a:endParaRPr lang="en-US" dirty="0"/>
          </a:p>
          <a:p>
            <a:r>
              <a:rPr lang="en-US" dirty="0"/>
              <a:t>This figure shows three different operations we can apply using a three-by-three filter or kernel: </a:t>
            </a:r>
          </a:p>
          <a:p>
            <a:pPr marL="228600" indent="-228600">
              <a:buAutoNum type="arabicPeriod"/>
            </a:pPr>
            <a:r>
              <a:rPr lang="en-US" dirty="0"/>
              <a:t>blurring </a:t>
            </a:r>
          </a:p>
          <a:p>
            <a:pPr marL="228600" indent="-228600">
              <a:buAutoNum type="arabicPeriod"/>
            </a:pPr>
            <a:r>
              <a:rPr lang="en-US" dirty="0"/>
              <a:t>detecting horizontal edges </a:t>
            </a:r>
          </a:p>
          <a:p>
            <a:pPr marL="228600" indent="-228600">
              <a:buAutoNum type="arabicPeriod"/>
            </a:pPr>
            <a:r>
              <a:rPr lang="en-US" dirty="0"/>
              <a:t>… and detecting vertical edges</a:t>
            </a:r>
          </a:p>
          <a:p>
            <a:endParaRPr lang="en-US" dirty="0"/>
          </a:p>
          <a:p>
            <a:r>
              <a:rPr lang="en-US" dirty="0"/>
              <a:t>To compute each image, we center the block of weights over each pixel in turn and multiply each of the nine values under it by the corresponding weight. We add up the results and use their sum as the output value for that pixel. Let’s visualize this operation.</a:t>
            </a:r>
          </a:p>
        </p:txBody>
      </p:sp>
      <p:sp>
        <p:nvSpPr>
          <p:cNvPr id="4" name="Slide Number Placeholder 3"/>
          <p:cNvSpPr>
            <a:spLocks noGrp="1"/>
          </p:cNvSpPr>
          <p:nvPr>
            <p:ph type="sldNum" sz="quarter" idx="5"/>
          </p:nvPr>
        </p:nvSpPr>
        <p:spPr/>
        <p:txBody>
          <a:bodyPr/>
          <a:lstStyle/>
          <a:p>
            <a:fld id="{3148858F-F1DB-4027-9C85-CCA6849540DD}" type="slidenum">
              <a:rPr lang="en-US" smtClean="0"/>
              <a:t>24</a:t>
            </a:fld>
            <a:endParaRPr lang="en-US"/>
          </a:p>
        </p:txBody>
      </p:sp>
    </p:spTree>
    <p:extLst>
      <p:ext uri="{BB962C8B-B14F-4D97-AF65-F5344CB8AC3E}">
        <p14:creationId xmlns:p14="http://schemas.microsoft.com/office/powerpoint/2010/main" val="878620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Stride is the step size taken by a filter or kernel as it moves across the input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Simulation:  First click sequence – stride of 1, across and down</a:t>
            </a:r>
          </a:p>
          <a:p>
            <a:endParaRPr lang="en-US" dirty="0"/>
          </a:p>
          <a:p>
            <a:r>
              <a:rPr lang="en-US" dirty="0"/>
              <a:t>With a stride of 1, we start the filter in the upper-left pixel of the input image. The filter produces an output, then takes one step right, produces another output, moves another step right, and so on until it reaches the right edge of that row. Then it moves down one row and back to the left side.  </a:t>
            </a:r>
          </a:p>
          <a:p>
            <a:endParaRPr lang="en-US" dirty="0"/>
          </a:p>
          <a:p>
            <a:r>
              <a:rPr lang="en-US" dirty="0"/>
              <a:t>But we don’t have to move in single steps.  We can set our </a:t>
            </a:r>
            <a:r>
              <a:rPr lang="en-US" b="1" dirty="0"/>
              <a:t>stride </a:t>
            </a:r>
            <a:r>
              <a:rPr lang="en-US" b="0" dirty="0"/>
              <a:t>to be any value.  </a:t>
            </a:r>
            <a:r>
              <a:rPr lang="en-US" dirty="0"/>
              <a:t>In our second simulation, the stride is set to 2.</a:t>
            </a:r>
          </a:p>
          <a:p>
            <a:endParaRPr lang="en-US" dirty="0"/>
          </a:p>
          <a:p>
            <a:pPr marL="228600" indent="-228600">
              <a:buAutoNum type="arabicPeriod"/>
            </a:pPr>
            <a:r>
              <a:rPr lang="en-US" dirty="0"/>
              <a:t>Simulation: Second click sequence – stride of 2, across and down</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25</a:t>
            </a:fld>
            <a:endParaRPr lang="en-US"/>
          </a:p>
        </p:txBody>
      </p:sp>
    </p:spTree>
    <p:extLst>
      <p:ext uri="{BB962C8B-B14F-4D97-AF65-F5344CB8AC3E}">
        <p14:creationId xmlns:p14="http://schemas.microsoft.com/office/powerpoint/2010/main" val="531669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D737D"/>
                </a:solidFill>
                <a:effectLst/>
                <a:latin typeface="+mn-lt"/>
              </a:rPr>
              <a:t>However, there’s a minor issue with convolution.  When we convolve an image, the output tensor has smaller dimensions than the input.  </a:t>
            </a:r>
          </a:p>
          <a:p>
            <a:pPr algn="l"/>
            <a:endParaRPr lang="en-US" b="0" i="0" dirty="0">
              <a:solidFill>
                <a:srgbClr val="6D737D"/>
              </a:solidFill>
              <a:effectLst/>
              <a:latin typeface="+mn-lt"/>
            </a:endParaRPr>
          </a:p>
          <a:p>
            <a:pPr algn="l"/>
            <a:r>
              <a:rPr lang="en-US" b="0" i="0" dirty="0">
                <a:solidFill>
                  <a:srgbClr val="6D737D"/>
                </a:solidFill>
                <a:effectLst/>
                <a:latin typeface="+mn-lt"/>
              </a:rPr>
              <a:t>Let’s simulate the process.  </a:t>
            </a:r>
          </a:p>
          <a:p>
            <a:pPr algn="l"/>
            <a:endParaRPr lang="en-US" b="0" i="0" dirty="0">
              <a:solidFill>
                <a:srgbClr val="6D737D"/>
              </a:solidFill>
              <a:effectLst/>
              <a:latin typeface="+mn-lt"/>
            </a:endParaRPr>
          </a:p>
          <a:p>
            <a:pPr marL="228600" indent="-228600" algn="l">
              <a:buAutoNum type="arabicPeriod"/>
            </a:pPr>
            <a:r>
              <a:rPr lang="en-US" b="0" i="0" dirty="0">
                <a:solidFill>
                  <a:srgbClr val="6D737D"/>
                </a:solidFill>
                <a:effectLst/>
                <a:latin typeface="+mn-lt"/>
              </a:rPr>
              <a:t>We first apply a filter to our image.  </a:t>
            </a:r>
          </a:p>
          <a:p>
            <a:pPr marL="228600" indent="-228600" algn="l">
              <a:buAutoNum type="arabicPeriod"/>
            </a:pPr>
            <a:r>
              <a:rPr lang="en-US" b="0" i="0" dirty="0">
                <a:solidFill>
                  <a:srgbClr val="6D737D"/>
                </a:solidFill>
                <a:effectLst/>
                <a:latin typeface="+mn-lt"/>
              </a:rPr>
              <a:t>The pixel at the center of the filter becomes the anchor or reference point, pictured.</a:t>
            </a:r>
          </a:p>
          <a:p>
            <a:pPr marL="228600" indent="-228600" algn="l">
              <a:buAutoNum type="arabicPeriod"/>
            </a:pPr>
            <a:r>
              <a:rPr lang="en-US" b="0" i="0" dirty="0">
                <a:solidFill>
                  <a:srgbClr val="6D737D"/>
                </a:solidFill>
                <a:effectLst/>
                <a:latin typeface="+mn-lt"/>
              </a:rPr>
              <a:t>The filter values are multiplied by the input values (the convolution is executed) and the summed value is inserted into the output tensor.</a:t>
            </a:r>
          </a:p>
          <a:p>
            <a:pPr marL="228600" indent="-228600" algn="l">
              <a:buAutoNum type="arabicPeriod"/>
            </a:pPr>
            <a:r>
              <a:rPr lang="en-US" b="0" i="0" dirty="0">
                <a:solidFill>
                  <a:srgbClr val="6D737D"/>
                </a:solidFill>
                <a:effectLst/>
                <a:latin typeface="+mn-lt"/>
              </a:rPr>
              <a:t>However, this leads to an output tensor smaller than the original input.  We can visualize this by laying the output tensor on top of the input tensor, using the upper-left corner as our anchor point.  Here the light grey footprint is smaller by 1 square on all sides.</a:t>
            </a:r>
          </a:p>
          <a:p>
            <a:pPr marL="0" indent="0" algn="l">
              <a:buNone/>
            </a:pPr>
            <a:endParaRPr lang="en-US" b="0" i="0" dirty="0">
              <a:solidFill>
                <a:srgbClr val="6D737D"/>
              </a:solidFill>
              <a:effectLst/>
              <a:latin typeface="+mn-lt"/>
            </a:endParaRPr>
          </a:p>
          <a:p>
            <a:pPr marL="0" indent="0" algn="l">
              <a:buNone/>
            </a:pPr>
            <a:r>
              <a:rPr lang="en-US" b="0" i="0" dirty="0">
                <a:solidFill>
                  <a:srgbClr val="6D737D"/>
                </a:solidFill>
                <a:effectLst/>
                <a:latin typeface="+mn-lt"/>
              </a:rPr>
              <a:t>So, how do we fix this problem?</a:t>
            </a:r>
          </a:p>
          <a:p>
            <a:pPr algn="l"/>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26</a:t>
            </a:fld>
            <a:endParaRPr lang="en-US"/>
          </a:p>
        </p:txBody>
      </p:sp>
    </p:spTree>
    <p:extLst>
      <p:ext uri="{BB962C8B-B14F-4D97-AF65-F5344CB8AC3E}">
        <p14:creationId xmlns:p14="http://schemas.microsoft.com/office/powerpoint/2010/main" val="388873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D737D"/>
                </a:solidFill>
                <a:effectLst/>
                <a:latin typeface="+mn-lt"/>
              </a:rPr>
              <a:t>Well, the answer is relatively simple.</a:t>
            </a:r>
          </a:p>
          <a:p>
            <a:pPr algn="l"/>
            <a:endParaRPr lang="en-US" b="0" i="0" dirty="0">
              <a:solidFill>
                <a:srgbClr val="6D737D"/>
              </a:solidFill>
              <a:effectLst/>
              <a:latin typeface="+mn-lt"/>
            </a:endParaRPr>
          </a:p>
          <a:p>
            <a:pPr marL="228600" indent="-228600" algn="l">
              <a:buAutoNum type="arabicPeriod"/>
            </a:pPr>
            <a:r>
              <a:rPr lang="en-US" b="0" i="0" dirty="0">
                <a:solidFill>
                  <a:srgbClr val="6D737D"/>
                </a:solidFill>
                <a:effectLst/>
                <a:latin typeface="+mn-lt"/>
              </a:rPr>
              <a:t>We start with an input tensor.</a:t>
            </a:r>
          </a:p>
          <a:p>
            <a:pPr marL="228600" indent="-228600" algn="l">
              <a:buAutoNum type="arabicPeriod"/>
            </a:pPr>
            <a:r>
              <a:rPr lang="en-US" b="0" i="0" dirty="0">
                <a:solidFill>
                  <a:srgbClr val="6D737D"/>
                </a:solidFill>
                <a:effectLst/>
                <a:latin typeface="+mn-lt"/>
              </a:rPr>
              <a:t>… and simply add a layer of padding around it.</a:t>
            </a:r>
          </a:p>
          <a:p>
            <a:pPr algn="l"/>
            <a:endParaRPr lang="en-US" b="0" i="0" dirty="0">
              <a:solidFill>
                <a:srgbClr val="6D737D"/>
              </a:solidFill>
              <a:effectLst/>
              <a:latin typeface="+mn-lt"/>
            </a:endParaRPr>
          </a:p>
          <a:p>
            <a:pPr algn="l"/>
            <a:r>
              <a:rPr lang="en-US" dirty="0"/>
              <a:t>Padding allows us to create an output image of the same width and height as the input.  If we place zeros in these cells, it’s called </a:t>
            </a:r>
            <a:r>
              <a:rPr lang="en-US" b="1" dirty="0"/>
              <a:t>zero-padding</a:t>
            </a:r>
            <a:r>
              <a:rPr lang="en-US" dirty="0"/>
              <a:t>.  In practice, this is usually done.  Or you can mirror the edge pixels in what’s called </a:t>
            </a:r>
            <a:r>
              <a:rPr lang="en-US" b="1" dirty="0"/>
              <a:t>mirror-padding</a:t>
            </a:r>
            <a:r>
              <a:rPr lang="en-US" dirty="0"/>
              <a:t>.</a:t>
            </a:r>
          </a:p>
          <a:p>
            <a:pPr algn="l"/>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thickness of the border depends on the size of the filter. We typically use just enough padding so that the filter can be centered on every element of the input. Every filter needs to have its input padded if we don’t want to lose information from the sides.</a:t>
            </a:r>
          </a:p>
          <a:p>
            <a:pPr algn="l"/>
            <a:endParaRPr lang="en-US" dirty="0"/>
          </a:p>
          <a:p>
            <a:pPr algn="l"/>
            <a:r>
              <a:rPr lang="en-US" dirty="0"/>
              <a:t>Most deep learning libraries automatically calculate the necessary amount of padding.  We don’t have to worry about it!</a:t>
            </a:r>
          </a:p>
          <a:p>
            <a:pPr algn="l"/>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27</a:t>
            </a:fld>
            <a:endParaRPr lang="en-US"/>
          </a:p>
        </p:txBody>
      </p:sp>
    </p:spTree>
    <p:extLst>
      <p:ext uri="{BB962C8B-B14F-4D97-AF65-F5344CB8AC3E}">
        <p14:creationId xmlns:p14="http://schemas.microsoft.com/office/powerpoint/2010/main" val="1546276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here’s a padding simulation.  In this example, the padding layer is 2 pixels deep, resulting in a green output matrix that is larger than the blue input image.</a:t>
            </a:r>
          </a:p>
        </p:txBody>
      </p:sp>
      <p:sp>
        <p:nvSpPr>
          <p:cNvPr id="4" name="Slide Number Placeholder 3"/>
          <p:cNvSpPr>
            <a:spLocks noGrp="1"/>
          </p:cNvSpPr>
          <p:nvPr>
            <p:ph type="sldNum" sz="quarter" idx="5"/>
          </p:nvPr>
        </p:nvSpPr>
        <p:spPr/>
        <p:txBody>
          <a:bodyPr/>
          <a:lstStyle/>
          <a:p>
            <a:fld id="{3148858F-F1DB-4027-9C85-CCA6849540DD}" type="slidenum">
              <a:rPr lang="en-US" smtClean="0"/>
              <a:t>28</a:t>
            </a:fld>
            <a:endParaRPr lang="en-US"/>
          </a:p>
        </p:txBody>
      </p:sp>
    </p:spTree>
    <p:extLst>
      <p:ext uri="{BB962C8B-B14F-4D97-AF65-F5344CB8AC3E}">
        <p14:creationId xmlns:p14="http://schemas.microsoft.com/office/powerpoint/2010/main" val="552238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Now that we’ve discussed the convolution operation, let’s take a closer look at pooling, starting with max pooling.</a:t>
            </a:r>
          </a:p>
        </p:txBody>
      </p:sp>
      <p:sp>
        <p:nvSpPr>
          <p:cNvPr id="4" name="Slide Number Placeholder 3"/>
          <p:cNvSpPr>
            <a:spLocks noGrp="1"/>
          </p:cNvSpPr>
          <p:nvPr>
            <p:ph type="sldNum" sz="quarter" idx="5"/>
          </p:nvPr>
        </p:nvSpPr>
        <p:spPr/>
        <p:txBody>
          <a:bodyPr/>
          <a:lstStyle/>
          <a:p>
            <a:fld id="{3148858F-F1DB-4027-9C85-CCA6849540DD}" type="slidenum">
              <a:rPr lang="en-US" smtClean="0"/>
              <a:t>29</a:t>
            </a:fld>
            <a:endParaRPr lang="en-US"/>
          </a:p>
        </p:txBody>
      </p:sp>
    </p:spTree>
    <p:extLst>
      <p:ext uri="{BB962C8B-B14F-4D97-AF65-F5344CB8AC3E}">
        <p14:creationId xmlns:p14="http://schemas.microsoft.com/office/powerpoint/2010/main" val="1994588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D737D"/>
                </a:solidFill>
                <a:effectLst/>
                <a:latin typeface="+mn-lt"/>
              </a:rPr>
              <a:t>The pooling layers reduce the dimensions of the feature maps created by convolution layers, in a process called </a:t>
            </a:r>
            <a:r>
              <a:rPr lang="en-US" b="1" i="0" dirty="0">
                <a:solidFill>
                  <a:srgbClr val="6D737D"/>
                </a:solidFill>
                <a:effectLst/>
                <a:latin typeface="+mn-lt"/>
              </a:rPr>
              <a:t>down sampling</a:t>
            </a:r>
            <a:r>
              <a:rPr lang="en-US" b="0" i="0" dirty="0">
                <a:solidFill>
                  <a:srgbClr val="6D737D"/>
                </a:solidFill>
                <a:effectLst/>
                <a:latin typeface="+mn-lt"/>
              </a:rPr>
              <a:t>.  But why do we do this?   First, we do it to reduce the number of calculations a network must perform.  This speeds up the training process.  Second, down sampling eliminates some of the noise in the feature map.  It helps the model detect underlying patterns.</a:t>
            </a:r>
          </a:p>
          <a:p>
            <a:pPr algn="l"/>
            <a:endParaRPr lang="en-US" b="0" i="0" dirty="0">
              <a:solidFill>
                <a:srgbClr val="6D737D"/>
              </a:solidFill>
              <a:effectLst/>
              <a:latin typeface="+mn-lt"/>
            </a:endParaRPr>
          </a:p>
          <a:p>
            <a:pPr algn="l"/>
            <a:r>
              <a:rPr lang="en-US" b="0" i="0" dirty="0">
                <a:solidFill>
                  <a:srgbClr val="6D737D"/>
                </a:solidFill>
                <a:effectLst/>
                <a:latin typeface="+mn-lt"/>
              </a:rPr>
              <a:t>A pooling operation acts like a filter.  But rather than performing a convolution operation, it uses an aggregation function such as average or max.  Let’s simulate this process.</a:t>
            </a:r>
          </a:p>
          <a:p>
            <a:pPr algn="l"/>
            <a:endParaRPr lang="en-US" b="0" i="0" dirty="0">
              <a:solidFill>
                <a:srgbClr val="6D737D"/>
              </a:solidFill>
              <a:effectLst/>
              <a:latin typeface="+mn-lt"/>
            </a:endParaRPr>
          </a:p>
          <a:p>
            <a:pPr marL="228600" indent="-228600" algn="l">
              <a:buAutoNum type="arabicPeriod"/>
            </a:pPr>
            <a:r>
              <a:rPr lang="en-US" b="0" i="0" dirty="0">
                <a:solidFill>
                  <a:srgbClr val="6D737D"/>
                </a:solidFill>
                <a:effectLst/>
                <a:latin typeface="+mn-lt"/>
              </a:rPr>
              <a:t>The max filter is applied and the largest number in the input matrix is added to the output tensor.  The result is 8 in the blue cell.</a:t>
            </a:r>
          </a:p>
          <a:p>
            <a:pPr marL="228600" indent="-228600" algn="l">
              <a:buAutoNum type="arabicPeriod"/>
            </a:pPr>
            <a:r>
              <a:rPr lang="en-US" b="0" i="0" dirty="0">
                <a:solidFill>
                  <a:srgbClr val="6D737D"/>
                </a:solidFill>
                <a:effectLst/>
                <a:latin typeface="+mn-lt"/>
              </a:rPr>
              <a:t>In this example, our stride is two and the max pooling operation is once again applied.  The result is 7 in the green cell.</a:t>
            </a:r>
          </a:p>
          <a:p>
            <a:pPr algn="l"/>
            <a:endParaRPr lang="en-US" b="0" i="0" dirty="0">
              <a:solidFill>
                <a:srgbClr val="6D737D"/>
              </a:solidFill>
              <a:effectLst/>
              <a:latin typeface="+mn-lt"/>
            </a:endParaRPr>
          </a:p>
          <a:p>
            <a:pPr algn="l"/>
            <a:endParaRPr lang="en-US" dirty="0">
              <a:latin typeface="+mn-lt"/>
            </a:endParaRPr>
          </a:p>
          <a:p>
            <a:pPr algn="l"/>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30</a:t>
            </a:fld>
            <a:endParaRPr lang="en-US"/>
          </a:p>
        </p:txBody>
      </p:sp>
    </p:spTree>
    <p:extLst>
      <p:ext uri="{BB962C8B-B14F-4D97-AF65-F5344CB8AC3E}">
        <p14:creationId xmlns:p14="http://schemas.microsoft.com/office/powerpoint/2010/main" val="2905873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Simulation of max pooling with a stride of 2.</a:t>
            </a:r>
          </a:p>
        </p:txBody>
      </p:sp>
      <p:sp>
        <p:nvSpPr>
          <p:cNvPr id="4" name="Slide Number Placeholder 3"/>
          <p:cNvSpPr>
            <a:spLocks noGrp="1"/>
          </p:cNvSpPr>
          <p:nvPr>
            <p:ph type="sldNum" sz="quarter" idx="5"/>
          </p:nvPr>
        </p:nvSpPr>
        <p:spPr/>
        <p:txBody>
          <a:bodyPr/>
          <a:lstStyle/>
          <a:p>
            <a:fld id="{3148858F-F1DB-4027-9C85-CCA6849540DD}" type="slidenum">
              <a:rPr lang="en-US" smtClean="0"/>
              <a:t>31</a:t>
            </a:fld>
            <a:endParaRPr lang="en-US"/>
          </a:p>
        </p:txBody>
      </p:sp>
    </p:spTree>
    <p:extLst>
      <p:ext uri="{BB962C8B-B14F-4D97-AF65-F5344CB8AC3E}">
        <p14:creationId xmlns:p14="http://schemas.microsoft.com/office/powerpoint/2010/main" val="833127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Max pooling is not the only option available.  We can also do average pooling.   </a:t>
            </a:r>
          </a:p>
          <a:p>
            <a:pPr algn="l"/>
            <a:endParaRPr lang="en-US" dirty="0"/>
          </a:p>
          <a:p>
            <a:pPr marL="228600" indent="-228600" algn="l">
              <a:buAutoNum type="arabicPeriod"/>
            </a:pPr>
            <a:r>
              <a:rPr lang="en-US" dirty="0"/>
              <a:t>As in the previous simulation, we apply the filter, take the average of the 4 cells and update the output tensor.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6D737D"/>
                </a:solidFill>
                <a:effectLst/>
                <a:latin typeface="+mn-lt"/>
              </a:rPr>
              <a:t>Once again, our stride is two and the average pooling operation is applied, resulting in 4.50 as the output (indicated in green)</a:t>
            </a:r>
            <a:endParaRPr lang="en-US" dirty="0"/>
          </a:p>
          <a:p>
            <a:pPr marL="228600" indent="-228600" algn="l">
              <a:buAutoNum type="arabicPeriod"/>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32</a:t>
            </a:fld>
            <a:endParaRPr lang="en-US"/>
          </a:p>
        </p:txBody>
      </p:sp>
    </p:spTree>
    <p:extLst>
      <p:ext uri="{BB962C8B-B14F-4D97-AF65-F5344CB8AC3E}">
        <p14:creationId xmlns:p14="http://schemas.microsoft.com/office/powerpoint/2010/main" val="1632607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solidFill>
                  <a:srgbClr val="000000"/>
                </a:solidFill>
                <a:latin typeface="+mn-lt"/>
              </a:rPr>
              <a:t>One of Hubel and Wiesel’s key discoveries was that many neurons in the visual cortex have a small </a:t>
            </a:r>
            <a:r>
              <a:rPr lang="en-US" sz="1200" b="1" dirty="0">
                <a:solidFill>
                  <a:srgbClr val="000000"/>
                </a:solidFill>
                <a:latin typeface="+mn-lt"/>
              </a:rPr>
              <a:t>local receptive field.  </a:t>
            </a:r>
            <a:r>
              <a:rPr lang="en-US" sz="1200" b="0" dirty="0">
                <a:solidFill>
                  <a:srgbClr val="000000"/>
                </a:solidFill>
                <a:latin typeface="+mn-lt"/>
              </a:rPr>
              <a:t>In other words, some neurons only react to visual stimuli located in a narrow region of the visual field.   Here the local receptive fields of five neurons are shown as dashed circles. </a:t>
            </a:r>
          </a:p>
          <a:p>
            <a:pPr algn="l"/>
            <a:endParaRPr lang="en-US" sz="1200" b="0" dirty="0">
              <a:solidFill>
                <a:srgbClr val="000000"/>
              </a:solidFill>
              <a:latin typeface="+mn-lt"/>
            </a:endParaRPr>
          </a:p>
          <a:p>
            <a:pPr algn="l"/>
            <a:r>
              <a:rPr lang="en-US" sz="1200" b="0" dirty="0">
                <a:solidFill>
                  <a:srgbClr val="000000"/>
                </a:solidFill>
                <a:latin typeface="+mn-lt"/>
              </a:rPr>
              <a:t>Additionally, t</a:t>
            </a:r>
            <a:r>
              <a:rPr lang="en-US" sz="1200" dirty="0">
                <a:solidFill>
                  <a:srgbClr val="000000"/>
                </a:solidFill>
                <a:latin typeface="+mn-lt"/>
              </a:rPr>
              <a:t>he receptive fields of different neurons may overlap.  But taken together, they tile the entire visual field.  Hubel and Wiesel also discovered that some neurons have larger receptive fields, reacting to more complex patterns or combinations of lower-level patterns. </a:t>
            </a:r>
          </a:p>
          <a:p>
            <a:pPr algn="l"/>
            <a:endParaRPr lang="en-US" sz="1200" dirty="0">
              <a:solidFill>
                <a:srgbClr val="000000"/>
              </a:solidFill>
              <a:latin typeface="+mn-lt"/>
            </a:endParaRPr>
          </a:p>
          <a:p>
            <a:pPr algn="l"/>
            <a:r>
              <a:rPr lang="en-US" sz="1200" dirty="0">
                <a:solidFill>
                  <a:srgbClr val="000000"/>
                </a:solidFill>
                <a:latin typeface="+mn-lt"/>
              </a:rPr>
              <a:t>All this led to the idea that higher level neurons receive input from lower-level collaborators.  As shown here, the neurons in the second layer are only connected to a few neurons in the first layer.  This is called a </a:t>
            </a:r>
            <a:r>
              <a:rPr lang="en-US" sz="1200" b="1" i="0" dirty="0">
                <a:solidFill>
                  <a:srgbClr val="000000"/>
                </a:solidFill>
                <a:latin typeface="+mn-lt"/>
              </a:rPr>
              <a:t>sparse network.  </a:t>
            </a:r>
            <a:r>
              <a:rPr lang="en-US" sz="1200" dirty="0">
                <a:solidFill>
                  <a:srgbClr val="000000"/>
                </a:solidFill>
                <a:latin typeface="+mn-lt"/>
              </a:rPr>
              <a:t>Even so, those connections allow second layer neurons to detect more complex shapes, including triangles, x’s, and so on.  The beauty of this architecture lies in its ability to detect all sorts of complex patterns in any part of the visual field.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mn-lt"/>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5</a:t>
            </a:fld>
            <a:endParaRPr lang="en-US"/>
          </a:p>
        </p:txBody>
      </p:sp>
    </p:spTree>
    <p:extLst>
      <p:ext uri="{BB962C8B-B14F-4D97-AF65-F5344CB8AC3E}">
        <p14:creationId xmlns:p14="http://schemas.microsoft.com/office/powerpoint/2010/main" val="388873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Now, before I conclude – we need to take a closer look at that last fully connected layer, specifically its output in relation to its activation function.  Indeed, the activation function you select will vary, depending on what the network is designed to do.</a:t>
            </a:r>
          </a:p>
          <a:p>
            <a:pPr algn="l"/>
            <a:endParaRPr lang="en-US" dirty="0"/>
          </a:p>
          <a:p>
            <a:pPr algn="l"/>
            <a:r>
              <a:rPr lang="en-US" dirty="0"/>
              <a:t>=====</a:t>
            </a:r>
          </a:p>
          <a:p>
            <a:pPr marL="228600" indent="-228600" algn="l">
              <a:buAutoNum type="arabicPeriod"/>
            </a:pPr>
            <a:r>
              <a:rPr lang="en-US" dirty="0"/>
              <a:t>Focus on last fully connected layer – specifically output in relation to activation function.</a:t>
            </a:r>
          </a:p>
          <a:p>
            <a:pPr marL="228600" indent="-228600" algn="l">
              <a:buAutoNum type="arabicPeriod"/>
            </a:pPr>
            <a:r>
              <a:rPr lang="en-US" dirty="0"/>
              <a:t>For that last layer, activation function will vary, depending on desired final output.</a:t>
            </a:r>
          </a:p>
          <a:p>
            <a:pPr marL="228600" indent="-228600" algn="l">
              <a:buAutoNum type="arabicPeriod"/>
            </a:pPr>
            <a:endParaRPr lang="en-US" dirty="0"/>
          </a:p>
          <a:p>
            <a:pPr algn="l"/>
            <a:endParaRPr lang="en-US" dirty="0"/>
          </a:p>
          <a:p>
            <a:pPr algn="l"/>
            <a:endParaRPr lang="en-US" dirty="0"/>
          </a:p>
          <a:p>
            <a:pPr algn="l"/>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33</a:t>
            </a:fld>
            <a:endParaRPr lang="en-US"/>
          </a:p>
        </p:txBody>
      </p:sp>
    </p:spTree>
    <p:extLst>
      <p:ext uri="{BB962C8B-B14F-4D97-AF65-F5344CB8AC3E}">
        <p14:creationId xmlns:p14="http://schemas.microsoft.com/office/powerpoint/2010/main" val="3301850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D737D"/>
                </a:solidFill>
                <a:effectLst/>
                <a:latin typeface="+mn-lt"/>
              </a:rPr>
              <a:t>CNNs are widely used to classify images.  A simple model capable of classifying dogs and cats is called a </a:t>
            </a:r>
            <a:r>
              <a:rPr lang="en-US" b="1" i="0" dirty="0">
                <a:solidFill>
                  <a:srgbClr val="6D737D"/>
                </a:solidFill>
                <a:effectLst/>
                <a:latin typeface="+mn-lt"/>
              </a:rPr>
              <a:t>binary classifier</a:t>
            </a:r>
            <a:r>
              <a:rPr lang="en-US" b="0" i="0" dirty="0">
                <a:solidFill>
                  <a:srgbClr val="6D737D"/>
                </a:solidFill>
                <a:effectLst/>
                <a:latin typeface="+mn-lt"/>
              </a:rPr>
              <a:t>.  Whereas a model capable of recognizing 20 different kinds of fruit is called a </a:t>
            </a:r>
            <a:r>
              <a:rPr lang="en-US" b="1" i="0" dirty="0">
                <a:solidFill>
                  <a:srgbClr val="6D737D"/>
                </a:solidFill>
                <a:effectLst/>
                <a:latin typeface="+mn-lt"/>
              </a:rPr>
              <a:t>multi-class classifier</a:t>
            </a:r>
            <a:r>
              <a:rPr lang="en-US" b="0" i="0" dirty="0">
                <a:solidFill>
                  <a:srgbClr val="6D737D"/>
                </a:solidFill>
                <a:effectLst/>
                <a:latin typeface="+mn-lt"/>
              </a:rPr>
              <a:t>.</a:t>
            </a:r>
          </a:p>
          <a:p>
            <a:pPr algn="l"/>
            <a:endParaRPr lang="en-US" b="0" i="0" dirty="0">
              <a:solidFill>
                <a:srgbClr val="6D737D"/>
              </a:solidFill>
              <a:effectLst/>
              <a:latin typeface="+mn-lt"/>
            </a:endParaRPr>
          </a:p>
          <a:p>
            <a:pPr algn="l"/>
            <a:r>
              <a:rPr lang="en-US" b="0" i="0" dirty="0">
                <a:solidFill>
                  <a:srgbClr val="6D737D"/>
                </a:solidFill>
                <a:effectLst/>
                <a:latin typeface="+mn-lt"/>
              </a:rPr>
              <a:t>To make predictions, the last layer of a CNN needs to be fully connected and use an activation function suitable to the prediction task.  Here we see a list of recommended activation functions, one for each problem type – regression, binary classification, and multi-class classification.  With regression, the activation function is usually linear.  With binary classification, it’s sigmoid.  And with multi-class classification, it’s softmax – an activation function that calculates a probability for each class, with all the probabilities summing to one.</a:t>
            </a:r>
          </a:p>
          <a:p>
            <a:pPr marL="0" indent="0" algn="l">
              <a:buNone/>
            </a:pPr>
            <a:endParaRPr lang="en-US" b="0" i="0" dirty="0">
              <a:solidFill>
                <a:srgbClr val="6D737D"/>
              </a:solidFill>
              <a:effectLst/>
              <a:latin typeface="+mn-lt"/>
            </a:endParaRPr>
          </a:p>
          <a:p>
            <a:pPr marL="0" indent="0" algn="l">
              <a:buNone/>
            </a:pPr>
            <a:r>
              <a:rPr lang="en-US" b="0" i="0" dirty="0">
                <a:solidFill>
                  <a:srgbClr val="6D737D"/>
                </a:solidFill>
                <a:effectLst/>
                <a:latin typeface="+mn-lt"/>
              </a:rPr>
              <a:t>=====</a:t>
            </a:r>
          </a:p>
          <a:p>
            <a:pPr marL="228600" indent="-228600" algn="l">
              <a:buAutoNum type="arabicPeriod"/>
            </a:pPr>
            <a:r>
              <a:rPr lang="en-US" b="0" i="0" dirty="0">
                <a:solidFill>
                  <a:srgbClr val="6D737D"/>
                </a:solidFill>
                <a:effectLst/>
                <a:latin typeface="+mn-lt"/>
              </a:rPr>
              <a:t>CNNs are frequently used for image classification – two types:</a:t>
            </a:r>
          </a:p>
          <a:p>
            <a:pPr marL="685800" lvl="1" indent="-228600" algn="l">
              <a:buAutoNum type="arabicPeriod"/>
            </a:pPr>
            <a:r>
              <a:rPr lang="en-US" b="0" i="0" dirty="0">
                <a:solidFill>
                  <a:srgbClr val="6D737D"/>
                </a:solidFill>
                <a:effectLst/>
                <a:latin typeface="+mn-lt"/>
              </a:rPr>
              <a:t>Binary – 2 classes – ex. dogs vs. cats</a:t>
            </a:r>
          </a:p>
          <a:p>
            <a:pPr marL="685800" lvl="1" indent="-228600" algn="l">
              <a:buAutoNum type="arabicPeriod"/>
            </a:pPr>
            <a:r>
              <a:rPr lang="en-US" b="0" i="0" dirty="0">
                <a:solidFill>
                  <a:srgbClr val="6D737D"/>
                </a:solidFill>
                <a:effectLst/>
                <a:latin typeface="+mn-lt"/>
              </a:rPr>
              <a:t>Multi-class – &gt; 2 classes – ex. 20 different kinds of fruits</a:t>
            </a:r>
          </a:p>
          <a:p>
            <a:pPr marL="228600" lvl="0" indent="-228600" algn="l">
              <a:buAutoNum type="arabicPeriod"/>
            </a:pPr>
            <a:r>
              <a:rPr lang="en-US" b="0" i="0" dirty="0">
                <a:solidFill>
                  <a:srgbClr val="6D737D"/>
                </a:solidFill>
                <a:effectLst/>
                <a:latin typeface="+mn-lt"/>
              </a:rPr>
              <a:t>For predictions, last layer fully connected w/appropriate activation function</a:t>
            </a:r>
          </a:p>
          <a:p>
            <a:pPr marL="685800" lvl="1" indent="-228600" algn="l">
              <a:buAutoNum type="arabicPeriod"/>
            </a:pPr>
            <a:r>
              <a:rPr lang="en-US" b="0" i="0" dirty="0">
                <a:solidFill>
                  <a:srgbClr val="6D737D"/>
                </a:solidFill>
                <a:effectLst/>
                <a:latin typeface="+mn-lt"/>
              </a:rPr>
              <a:t>Regression: activation function is usually linear</a:t>
            </a:r>
          </a:p>
          <a:p>
            <a:pPr marL="685800" lvl="1" indent="-228600" algn="l">
              <a:buAutoNum type="arabicPeriod"/>
            </a:pPr>
            <a:r>
              <a:rPr lang="en-US" b="0" i="0" dirty="0">
                <a:solidFill>
                  <a:srgbClr val="6D737D"/>
                </a:solidFill>
                <a:effectLst/>
                <a:latin typeface="+mn-lt"/>
              </a:rPr>
              <a:t>Binary: activation is sigmoid – you’ll see this in our next exercise</a:t>
            </a:r>
          </a:p>
          <a:p>
            <a:pPr marL="685800" lvl="1" indent="-228600" algn="l">
              <a:buAutoNum type="arabicPeriod"/>
            </a:pPr>
            <a:r>
              <a:rPr lang="en-US" b="0" i="0" dirty="0">
                <a:solidFill>
                  <a:srgbClr val="6D737D"/>
                </a:solidFill>
                <a:effectLst/>
                <a:latin typeface="+mn-lt"/>
              </a:rPr>
              <a:t>Multi-class: activation is softmax – calculates the probability for each class, with all those probabilities summing to one</a:t>
            </a:r>
          </a:p>
          <a:p>
            <a:pPr marL="685800" lvl="1" indent="-228600" algn="l">
              <a:buAutoNum type="arabicPeriod"/>
            </a:pPr>
            <a:endParaRPr lang="en-US" b="0" i="0" dirty="0">
              <a:solidFill>
                <a:srgbClr val="6D737D"/>
              </a:solidFill>
              <a:effectLst/>
              <a:latin typeface="+mn-lt"/>
            </a:endParaRPr>
          </a:p>
          <a:p>
            <a:pPr algn="l"/>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34</a:t>
            </a:fld>
            <a:endParaRPr lang="en-US"/>
          </a:p>
        </p:txBody>
      </p:sp>
    </p:spTree>
    <p:extLst>
      <p:ext uri="{BB962C8B-B14F-4D97-AF65-F5344CB8AC3E}">
        <p14:creationId xmlns:p14="http://schemas.microsoft.com/office/powerpoint/2010/main" val="4018769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solidFill>
                  <a:srgbClr val="000000"/>
                </a:solidFill>
                <a:latin typeface="+mn-lt"/>
              </a:rPr>
              <a:t>Another discovery Hubel and Wiesel made is that some neurons only react to images of horizontal lines, while others react to lines with different orientations.  Interestingly, two neurons may share the same receptive field, but each reacts to different line orientations.  Neurons, in other words, specialize at detecting specific patterns.  </a:t>
            </a:r>
          </a:p>
          <a:p>
            <a:pPr algn="l"/>
            <a:endParaRPr lang="en-US" sz="1200" dirty="0">
              <a:solidFill>
                <a:srgbClr val="000000"/>
              </a:solidFill>
              <a:latin typeface="+mn-lt"/>
            </a:endParaRPr>
          </a:p>
          <a:p>
            <a:pPr algn="l"/>
            <a:r>
              <a:rPr lang="en-US" sz="1800" dirty="0">
                <a:solidFill>
                  <a:srgbClr val="000000"/>
                </a:solidFill>
                <a:effectLst/>
                <a:latin typeface="Noto Serif" panose="02020600060500020200" pitchFamily="18" charset="0"/>
                <a:ea typeface="Times New Roman" panose="02020603050405020304" pitchFamily="18" charset="0"/>
              </a:rPr>
              <a:t>Here we see a simple cell in the primary visual cortex of a cat firing at different rates, depending on the orientation of the line it sees.</a:t>
            </a:r>
            <a:endParaRPr lang="en-US" sz="1200" dirty="0">
              <a:solidFill>
                <a:srgbClr val="000000"/>
              </a:solidFill>
              <a:latin typeface="+mn-lt"/>
            </a:endParaRPr>
          </a:p>
          <a:p>
            <a:pPr algn="l"/>
            <a:endParaRPr lang="en-US" sz="1200" dirty="0">
              <a:solidFill>
                <a:srgbClr val="000000"/>
              </a:solidFill>
              <a:latin typeface="+mn-lt"/>
            </a:endParaRPr>
          </a:p>
          <a:p>
            <a:pPr algn="l"/>
            <a:r>
              <a:rPr lang="en-US" sz="1200" dirty="0">
                <a:solidFill>
                  <a:srgbClr val="000000"/>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mn-lt"/>
              </a:rPr>
              <a:t>Additional information about Hubel and Wiesel’s research is provided in the BiologicalVision.pdf, located in our Practicum Teams workspace.  Path: Files -&gt; Textbooks</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6</a:t>
            </a:fld>
            <a:endParaRPr lang="en-US"/>
          </a:p>
        </p:txBody>
      </p:sp>
    </p:spTree>
    <p:extLst>
      <p:ext uri="{BB962C8B-B14F-4D97-AF65-F5344CB8AC3E}">
        <p14:creationId xmlns:p14="http://schemas.microsoft.com/office/powerpoint/2010/main" val="3199232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So how do we mimic the eye’s ability to detect patterns in its visual field?</a:t>
            </a:r>
          </a:p>
          <a:p>
            <a:pPr algn="l"/>
            <a:endParaRPr lang="en-US" b="0" i="0" dirty="0">
              <a:solidFill>
                <a:srgbClr val="3C3C3B"/>
              </a:solidFill>
              <a:effectLst/>
              <a:latin typeface="+mn-lt"/>
            </a:endParaRPr>
          </a:p>
          <a:p>
            <a:pPr algn="l"/>
            <a:r>
              <a:rPr lang="en-US" b="0" i="0" dirty="0">
                <a:solidFill>
                  <a:srgbClr val="3C3C3B"/>
                </a:solidFill>
                <a:effectLst/>
                <a:latin typeface="+mn-lt"/>
              </a:rPr>
              <a:t>Unlike structured data, images don't follow any specific pattern. It’s impossible to say, for example, that the third line will always contain the eye of an animal or that the bottom left corner will always represent a round-shaped object. Images can be anything and don't follow any structure. That’s why images are </a:t>
            </a:r>
            <a:r>
              <a:rPr lang="en-US" b="1" i="0" dirty="0">
                <a:solidFill>
                  <a:srgbClr val="3C3C3B"/>
                </a:solidFill>
                <a:effectLst/>
                <a:latin typeface="+mn-lt"/>
              </a:rPr>
              <a:t>unstructured data</a:t>
            </a:r>
            <a:r>
              <a:rPr lang="en-US" b="0" i="0" dirty="0">
                <a:solidFill>
                  <a:srgbClr val="3C3C3B"/>
                </a:solidFill>
                <a:effectLst/>
                <a:latin typeface="+mn-lt"/>
              </a:rPr>
              <a:t>.</a:t>
            </a:r>
          </a:p>
          <a:p>
            <a:pPr algn="l"/>
            <a:endParaRPr lang="en-US" b="0" i="0" dirty="0">
              <a:solidFill>
                <a:srgbClr val="3C3C3B"/>
              </a:solidFill>
              <a:effectLst/>
              <a:latin typeface="+mn-lt"/>
            </a:endParaRPr>
          </a:p>
          <a:p>
            <a:pPr algn="l"/>
            <a:r>
              <a:rPr lang="en-US" b="0" i="0" dirty="0">
                <a:solidFill>
                  <a:srgbClr val="3C3C3B"/>
                </a:solidFill>
                <a:effectLst/>
                <a:latin typeface="+mn-lt"/>
              </a:rPr>
              <a:t>However, images do contain features. They contain different shapes (lines, circles, rectangles…), colors (red, blue, orange, yellow…), and specific characteristics related to different types of objects (hair, wheel, leaves, and so on). Our eyes and brain quickly analyze and interpret all these features to identify objects in images. Thus, we need to simulate the same analytical process in code.  </a:t>
            </a:r>
            <a:r>
              <a:rPr lang="en-US" b="0" i="0" dirty="0">
                <a:solidFill>
                  <a:srgbClr val="FFFFFF"/>
                </a:solidFill>
                <a:effectLst/>
                <a:latin typeface="+mn-lt"/>
              </a:rPr>
              <a:t>This is where </a:t>
            </a:r>
            <a:r>
              <a:rPr lang="en-US" b="1" i="0" dirty="0">
                <a:solidFill>
                  <a:srgbClr val="FFFFFF"/>
                </a:solidFill>
                <a:effectLst/>
                <a:latin typeface="+mn-lt"/>
              </a:rPr>
              <a:t>image filters</a:t>
            </a:r>
            <a:r>
              <a:rPr lang="en-US" b="0" i="0" dirty="0">
                <a:solidFill>
                  <a:srgbClr val="FFFFFF"/>
                </a:solidFill>
                <a:effectLst/>
                <a:latin typeface="+mn-lt"/>
              </a:rPr>
              <a:t> (also called </a:t>
            </a:r>
            <a:r>
              <a:rPr lang="en-US" b="1" i="0" dirty="0">
                <a:solidFill>
                  <a:srgbClr val="FFFFFF"/>
                </a:solidFill>
                <a:effectLst/>
                <a:latin typeface="+mn-lt"/>
              </a:rPr>
              <a:t>kernels</a:t>
            </a:r>
            <a:r>
              <a:rPr lang="en-US" b="0" i="0" dirty="0">
                <a:solidFill>
                  <a:srgbClr val="FFFFFF"/>
                </a:solidFill>
                <a:effectLst/>
                <a:latin typeface="+mn-lt"/>
              </a:rPr>
              <a:t>) come into play.  </a:t>
            </a:r>
            <a:r>
              <a:rPr lang="en-US" b="0" i="0" dirty="0">
                <a:solidFill>
                  <a:srgbClr val="3C3C3B"/>
                </a:solidFill>
                <a:effectLst/>
                <a:latin typeface="+mn-lt"/>
              </a:rPr>
              <a:t>Image filters are small matrices (</a:t>
            </a:r>
            <a:r>
              <a:rPr lang="en-US" b="1" i="0" dirty="0">
                <a:solidFill>
                  <a:srgbClr val="3C3C3B"/>
                </a:solidFill>
                <a:effectLst/>
                <a:latin typeface="+mn-lt"/>
              </a:rPr>
              <a:t>tensors</a:t>
            </a:r>
            <a:r>
              <a:rPr lang="en-US" b="0" i="0" dirty="0">
                <a:solidFill>
                  <a:srgbClr val="3C3C3B"/>
                </a:solidFill>
                <a:effectLst/>
                <a:latin typeface="+mn-lt"/>
              </a:rPr>
              <a:t>) specialized in detecting a specific pattern. For example, one filter might detect vertical lines while another detects horizontal lines.  </a:t>
            </a:r>
          </a:p>
          <a:p>
            <a:pPr algn="l"/>
            <a:endParaRPr lang="en-US" b="0" i="0" dirty="0">
              <a:solidFill>
                <a:srgbClr val="3C3C3B"/>
              </a:solidFill>
              <a:effectLst/>
              <a:latin typeface="+mn-lt"/>
            </a:endParaRPr>
          </a:p>
          <a:p>
            <a:pPr algn="l"/>
            <a:r>
              <a:rPr lang="en-US" b="0" i="0" dirty="0">
                <a:solidFill>
                  <a:srgbClr val="3C3C3B"/>
                </a:solidFill>
                <a:effectLst/>
                <a:latin typeface="+mn-lt"/>
              </a:rPr>
              <a:t>Computer vision systems run such filters over every part of an image, generating a new image with the detected patterns highlighted. These generated images are called </a:t>
            </a:r>
            <a:r>
              <a:rPr lang="en-US" b="1" i="0" dirty="0">
                <a:solidFill>
                  <a:srgbClr val="3C3C3B"/>
                </a:solidFill>
                <a:effectLst/>
                <a:latin typeface="+mn-lt"/>
              </a:rPr>
              <a:t>feature maps</a:t>
            </a:r>
            <a:r>
              <a:rPr lang="en-US" b="0" i="0" dirty="0">
                <a:solidFill>
                  <a:srgbClr val="3C3C3B"/>
                </a:solidFill>
                <a:effectLst/>
                <a:latin typeface="+mn-lt"/>
              </a:rPr>
              <a:t>. An example of a vertical edge detection feature map is shown on the right.  Such filters such as </a:t>
            </a:r>
            <a:r>
              <a:rPr lang="en-US" b="0" i="1" dirty="0">
                <a:solidFill>
                  <a:srgbClr val="3C3C3B"/>
                </a:solidFill>
                <a:effectLst/>
                <a:latin typeface="+mn-lt"/>
              </a:rPr>
              <a:t>Gaussian</a:t>
            </a:r>
            <a:r>
              <a:rPr lang="en-US" b="0" i="0" dirty="0">
                <a:solidFill>
                  <a:srgbClr val="3C3C3B"/>
                </a:solidFill>
                <a:effectLst/>
                <a:latin typeface="+mn-lt"/>
              </a:rPr>
              <a:t> and </a:t>
            </a:r>
            <a:r>
              <a:rPr lang="en-US" b="0" i="1" dirty="0">
                <a:solidFill>
                  <a:srgbClr val="3C3C3B"/>
                </a:solidFill>
                <a:effectLst/>
                <a:latin typeface="+mn-lt"/>
              </a:rPr>
              <a:t>Sharpen</a:t>
            </a:r>
            <a:r>
              <a:rPr lang="en-US" b="0" i="0" dirty="0">
                <a:solidFill>
                  <a:srgbClr val="3C3C3B"/>
                </a:solidFill>
                <a:effectLst/>
                <a:latin typeface="+mn-lt"/>
              </a:rPr>
              <a:t> are widely used in image processing.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C3C3B"/>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C3C3B"/>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So how do we mimic the eye’s ability to detect patterns in its visual field?</a:t>
            </a:r>
          </a:p>
          <a:p>
            <a:pPr marL="0" indent="0" algn="l">
              <a:buNone/>
            </a:pPr>
            <a:endParaRPr lang="en-US" b="0" i="0" dirty="0">
              <a:solidFill>
                <a:srgbClr val="3C3C3B"/>
              </a:solidFill>
              <a:effectLst/>
              <a:latin typeface="+mn-lt"/>
            </a:endParaRPr>
          </a:p>
          <a:p>
            <a:pPr marL="228600" indent="-228600" algn="l">
              <a:buAutoNum type="arabicPeriod"/>
            </a:pPr>
            <a:r>
              <a:rPr lang="en-US" b="0" i="0" dirty="0">
                <a:solidFill>
                  <a:srgbClr val="3C3C3B"/>
                </a:solidFill>
                <a:effectLst/>
                <a:latin typeface="+mn-lt"/>
              </a:rPr>
              <a:t>Images are unstructured data + features</a:t>
            </a:r>
          </a:p>
          <a:p>
            <a:pPr marL="228600" indent="-228600" algn="l">
              <a:buAutoNum type="arabicPeriod"/>
            </a:pPr>
            <a:r>
              <a:rPr lang="en-US" b="0" i="0" dirty="0">
                <a:solidFill>
                  <a:srgbClr val="3C3C3B"/>
                </a:solidFill>
                <a:effectLst/>
                <a:latin typeface="+mn-lt"/>
              </a:rPr>
              <a:t>Features include (lines, circles, rectangles, and so on), colors (red, blue, orange, yellow, and so on), and specific characteristics related to different types of objects (hair, wheel, leaves, and so on)</a:t>
            </a:r>
          </a:p>
          <a:p>
            <a:pPr marL="228600" indent="-228600" algn="l">
              <a:buAutoNum type="arabicPeriod"/>
            </a:pPr>
            <a:r>
              <a:rPr lang="en-US" b="0" i="0" dirty="0">
                <a:solidFill>
                  <a:srgbClr val="3C3C3B"/>
                </a:solidFill>
                <a:effectLst/>
                <a:latin typeface="+mn-lt"/>
              </a:rPr>
              <a:t>Our eyes automatically detect features – we mimic this ability with </a:t>
            </a:r>
            <a:r>
              <a:rPr lang="en-US" b="1" i="0" dirty="0">
                <a:solidFill>
                  <a:srgbClr val="3C3C3B"/>
                </a:solidFill>
                <a:effectLst/>
                <a:latin typeface="+mn-lt"/>
              </a:rPr>
              <a:t>images filters</a:t>
            </a:r>
            <a:r>
              <a:rPr lang="en-US" b="0" i="0" dirty="0">
                <a:solidFill>
                  <a:srgbClr val="3C3C3B"/>
                </a:solidFill>
                <a:effectLst/>
                <a:latin typeface="+mn-lt"/>
              </a:rPr>
              <a:t>, also called </a:t>
            </a:r>
            <a:r>
              <a:rPr lang="en-US" b="1" i="0" dirty="0">
                <a:solidFill>
                  <a:srgbClr val="3C3C3B"/>
                </a:solidFill>
                <a:effectLst/>
                <a:latin typeface="+mn-lt"/>
              </a:rPr>
              <a:t>kernels</a:t>
            </a:r>
            <a:r>
              <a:rPr lang="en-US" b="0" i="0" dirty="0">
                <a:solidFill>
                  <a:srgbClr val="3C3C3B"/>
                </a:solidFill>
                <a:effectLst/>
                <a:latin typeface="+mn-lt"/>
              </a:rPr>
              <a:t>.</a:t>
            </a:r>
          </a:p>
          <a:p>
            <a:pPr marL="228600" indent="-228600" algn="l">
              <a:buAutoNum type="arabicPeriod"/>
            </a:pPr>
            <a:r>
              <a:rPr lang="en-US" b="0" i="0" dirty="0">
                <a:solidFill>
                  <a:srgbClr val="3C3C3B"/>
                </a:solidFill>
                <a:effectLst/>
                <a:latin typeface="+mn-lt"/>
              </a:rPr>
              <a:t>Image filters (kernels) are small matrices (tensors) specialized in detecting a defined pattern.</a:t>
            </a:r>
          </a:p>
          <a:p>
            <a:pPr marL="685800" lvl="1" indent="-228600" algn="l">
              <a:buAutoNum type="arabicPeriod"/>
            </a:pPr>
            <a:r>
              <a:rPr lang="en-US" b="0" i="0" dirty="0">
                <a:solidFill>
                  <a:srgbClr val="3C3C3B"/>
                </a:solidFill>
                <a:effectLst/>
                <a:latin typeface="+mn-lt"/>
              </a:rPr>
              <a:t>Vertical lines</a:t>
            </a:r>
          </a:p>
          <a:p>
            <a:pPr marL="685800" lvl="1" indent="-228600" algn="l">
              <a:buAutoNum type="arabicPeriod"/>
            </a:pPr>
            <a:r>
              <a:rPr lang="en-US" b="0" i="0" dirty="0">
                <a:solidFill>
                  <a:srgbClr val="3C3C3B"/>
                </a:solidFill>
                <a:effectLst/>
                <a:latin typeface="+mn-lt"/>
              </a:rPr>
              <a:t>Horizontal lines</a:t>
            </a:r>
          </a:p>
          <a:p>
            <a:pPr marL="228600" lvl="0" indent="-228600" algn="l">
              <a:buAutoNum type="arabicPeriod"/>
            </a:pPr>
            <a:r>
              <a:rPr lang="en-US" b="0" i="0" dirty="0">
                <a:solidFill>
                  <a:srgbClr val="3C3C3B"/>
                </a:solidFill>
                <a:effectLst/>
                <a:latin typeface="+mn-lt"/>
              </a:rPr>
              <a:t>Computer vision systems run such filters on every part of the image, generating a new image with the detected patterns highlighted. These kinds of generated images are called </a:t>
            </a:r>
            <a:r>
              <a:rPr lang="en-US" b="1" i="0" dirty="0">
                <a:solidFill>
                  <a:srgbClr val="3C3C3B"/>
                </a:solidFill>
                <a:effectLst/>
                <a:latin typeface="+mn-lt"/>
              </a:rPr>
              <a:t>feature maps</a:t>
            </a:r>
            <a:r>
              <a:rPr lang="en-US" b="0" i="0" dirty="0">
                <a:solidFill>
                  <a:srgbClr val="3C3C3B"/>
                </a:solidFill>
                <a:effectLst/>
                <a:latin typeface="+mn-lt"/>
              </a:rPr>
              <a:t>.</a:t>
            </a:r>
          </a:p>
          <a:p>
            <a:pPr marL="228600" lvl="0" indent="-228600" algn="l">
              <a:buAutoNum type="arabicPeriod"/>
            </a:pPr>
            <a:r>
              <a:rPr lang="en-US" b="0" i="0" dirty="0">
                <a:solidFill>
                  <a:srgbClr val="3C3C3B"/>
                </a:solidFill>
                <a:effectLst/>
                <a:latin typeface="+mn-lt"/>
              </a:rPr>
              <a:t>Adobe Photoshop – Gaussian and Sharpen filters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br>
              <a:rPr lang="en-US" b="0" i="0" dirty="0">
                <a:solidFill>
                  <a:srgbClr val="3C3C3B"/>
                </a:solidFill>
                <a:effectLst/>
                <a:latin typeface="Lato"/>
              </a:rPr>
            </a:b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3206675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latin typeface="+mn-lt"/>
              </a:rPr>
              <a:t>So, why do we need a new kind of neural network?  Why not use a deep neural network with fully connected layers for image recognition tasks?</a:t>
            </a:r>
          </a:p>
          <a:p>
            <a:pPr algn="l"/>
            <a:endParaRPr lang="en-US" sz="1200" dirty="0">
              <a:latin typeface="+mn-lt"/>
            </a:endParaRPr>
          </a:p>
          <a:p>
            <a:pPr algn="l"/>
            <a:r>
              <a:rPr lang="en-US" sz="1200" dirty="0">
                <a:latin typeface="+mn-lt"/>
              </a:rPr>
              <a:t>Well, fully connected networks work fine for small images (e.g., MNIST), but they break down for larger images because of the huge number of parameters required. For example, a 100 × 100–pixel image has 10,000 pixels, and if the first layer has just 1,000 neurons, that adds up to 10 million connections.  And that’s just the first layer!   CNNs solve this problem through partially connected layers and the use of new kinds of layers.</a:t>
            </a:r>
          </a:p>
          <a:p>
            <a:pPr algn="l"/>
            <a:endParaRPr lang="en-US" sz="1200" dirty="0">
              <a:latin typeface="+mn-lt"/>
            </a:endParaRPr>
          </a:p>
          <a:p>
            <a:pPr marL="0" indent="0" algn="l">
              <a:buNone/>
            </a:pPr>
            <a:r>
              <a:rPr lang="en-US" sz="1200" dirty="0">
                <a:latin typeface="+mn-lt"/>
              </a:rPr>
              <a:t>=====</a:t>
            </a:r>
          </a:p>
          <a:p>
            <a:pPr marL="228600" indent="-228600" algn="l">
              <a:buAutoNum type="arabicPeriod"/>
            </a:pPr>
            <a:r>
              <a:rPr lang="en-US" sz="1200" dirty="0">
                <a:latin typeface="+mn-lt"/>
              </a:rPr>
              <a:t>Why CNN’s – why not use fully connected neural networks?</a:t>
            </a:r>
          </a:p>
          <a:p>
            <a:pPr marL="228600" indent="-228600" algn="l">
              <a:buAutoNum type="arabicPeriod"/>
            </a:pPr>
            <a:r>
              <a:rPr lang="en-US" sz="1200" dirty="0">
                <a:latin typeface="+mn-lt"/>
              </a:rPr>
              <a:t>Fully connected works well with small images (28 x 28 pixels – size of MNIST images), not so well with larger images.</a:t>
            </a:r>
          </a:p>
          <a:p>
            <a:pPr marL="228600" indent="-228600" algn="l">
              <a:buAutoNum type="arabicPeriod"/>
            </a:pPr>
            <a:r>
              <a:rPr lang="en-US" sz="1200" dirty="0">
                <a:latin typeface="+mn-lt"/>
              </a:rPr>
              <a:t>A 100 × 100–pixel image has 10,000 pixels, and if the initial layer has just 1,000 neurons, this adds up to a total of 10 million connections. And that’s just the first layer. CNNs solve this problem through partially connected layers and the use of new kinds of layers.</a:t>
            </a:r>
          </a:p>
          <a:p>
            <a:pPr algn="l"/>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a:t>
            </a:r>
          </a:p>
          <a:p>
            <a:pPr algn="l"/>
            <a:r>
              <a:rPr lang="en-US" sz="1200" dirty="0">
                <a:solidFill>
                  <a:schemeClr val="tx1">
                    <a:lumMod val="65000"/>
                    <a:lumOff val="35000"/>
                  </a:schemeClr>
                </a:solidFill>
                <a:latin typeface="+mn-lt"/>
                <a:ea typeface="Verdana" panose="020B0604030504040204" pitchFamily="34" charset="0"/>
              </a:rPr>
              <a:t>Source: Geron, A. (2019). </a:t>
            </a:r>
            <a:r>
              <a:rPr lang="en-US" sz="1200" i="1" dirty="0">
                <a:solidFill>
                  <a:schemeClr val="tx1">
                    <a:lumMod val="65000"/>
                    <a:lumOff val="35000"/>
                  </a:schemeClr>
                </a:solidFill>
                <a:latin typeface="+mn-lt"/>
                <a:ea typeface="Verdana" panose="020B0604030504040204" pitchFamily="34" charset="0"/>
              </a:rPr>
              <a:t>Hands-on machine learning with Sci-Kit learn, Keras, &amp; Tensorflow.</a:t>
            </a:r>
            <a:r>
              <a:rPr lang="en-US" sz="1200" dirty="0">
                <a:solidFill>
                  <a:schemeClr val="tx1">
                    <a:lumMod val="65000"/>
                    <a:lumOff val="35000"/>
                  </a:schemeClr>
                </a:solidFill>
                <a:latin typeface="+mn-lt"/>
                <a:ea typeface="Verdana" panose="020B0604030504040204" pitchFamily="34" charset="0"/>
              </a:rPr>
              <a:t> Sebastopol, CA: O’Reilly Media. (Chapter 14).</a:t>
            </a:r>
            <a:endParaRPr lang="en-US" sz="1200" dirty="0">
              <a:latin typeface="+mn-lt"/>
            </a:endParaRPr>
          </a:p>
          <a:p>
            <a:pPr algn="l"/>
            <a:endParaRPr lang="en-US" sz="1800" dirty="0">
              <a:latin typeface="MinionPro-Regular"/>
            </a:endParaRPr>
          </a:p>
          <a:p>
            <a:pPr algn="l"/>
            <a:r>
              <a:rPr lang="en-US" sz="1800" dirty="0">
                <a:latin typeface="MinionPro-Regular"/>
              </a:rPr>
              <a:t> </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80972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C3C3B"/>
                </a:solidFill>
                <a:effectLst/>
                <a:latin typeface="Calibri" panose="020F0502020204030204" pitchFamily="34" charset="0"/>
                <a:cs typeface="Calibri" panose="020F0502020204030204" pitchFamily="34" charset="0"/>
              </a:rPr>
              <a:t>Convolutional neural networks have come a long way since they were first introduced.  Today, many CNN models can process and interpret certain kinds of images faster and more accurately than humans.  Computer vision can be split into four different domains:</a:t>
            </a:r>
          </a:p>
          <a:p>
            <a:endParaRPr lang="en-US" b="0" i="0" dirty="0">
              <a:solidFill>
                <a:srgbClr val="3C3C3B"/>
              </a:solidFill>
              <a:effectLst/>
              <a:latin typeface="Calibri" panose="020F0502020204030204" pitchFamily="34" charset="0"/>
              <a:cs typeface="Calibri" panose="020F0502020204030204" pitchFamily="34" charset="0"/>
            </a:endParaRPr>
          </a:p>
          <a:p>
            <a:pPr marL="228600" indent="-228600" algn="l">
              <a:buFont typeface="Arial" panose="020B0604020202020204" pitchFamily="34" charset="0"/>
              <a:buAutoNum type="arabicPeriod"/>
            </a:pPr>
            <a:r>
              <a:rPr lang="en-US" b="1" i="0" dirty="0">
                <a:solidFill>
                  <a:srgbClr val="3C3C3B"/>
                </a:solidFill>
                <a:effectLst/>
                <a:latin typeface="Calibri" panose="020F0502020204030204" pitchFamily="34" charset="0"/>
                <a:cs typeface="Calibri" panose="020F0502020204030204" pitchFamily="34" charset="0"/>
              </a:rPr>
              <a:t>Image classification</a:t>
            </a:r>
            <a:r>
              <a:rPr lang="en-US" b="0" i="0" dirty="0">
                <a:solidFill>
                  <a:srgbClr val="3C3C3B"/>
                </a:solidFill>
                <a:effectLst/>
                <a:latin typeface="Calibri" panose="020F0502020204030204" pitchFamily="34" charset="0"/>
                <a:cs typeface="Calibri" panose="020F0502020204030204" pitchFamily="34" charset="0"/>
              </a:rPr>
              <a:t>, where we need to recognize the main object in an image.</a:t>
            </a:r>
          </a:p>
          <a:p>
            <a:pPr marL="228600" indent="-228600" algn="l">
              <a:buFont typeface="Arial" panose="020B0604020202020204" pitchFamily="34" charset="0"/>
              <a:buAutoNum type="arabicPeriod"/>
            </a:pPr>
            <a:r>
              <a:rPr lang="en-US" b="1" i="0" dirty="0">
                <a:solidFill>
                  <a:srgbClr val="3C3C3B"/>
                </a:solidFill>
                <a:effectLst/>
                <a:latin typeface="Calibri" panose="020F0502020204030204" pitchFamily="34" charset="0"/>
                <a:cs typeface="Calibri" panose="020F0502020204030204" pitchFamily="34" charset="0"/>
              </a:rPr>
              <a:t>Image classification and localization</a:t>
            </a:r>
            <a:r>
              <a:rPr lang="en-US" b="0" i="0" dirty="0">
                <a:solidFill>
                  <a:srgbClr val="3C3C3B"/>
                </a:solidFill>
                <a:effectLst/>
                <a:latin typeface="Calibri" panose="020F0502020204030204" pitchFamily="34" charset="0"/>
                <a:cs typeface="Calibri" panose="020F0502020204030204" pitchFamily="34" charset="0"/>
              </a:rPr>
              <a:t>, where we need to recognize and localize the main object in an image with a bounding box.</a:t>
            </a:r>
          </a:p>
          <a:p>
            <a:pPr marL="228600" indent="-228600" algn="l">
              <a:buFont typeface="Arial" panose="020B0604020202020204" pitchFamily="34" charset="0"/>
              <a:buAutoNum type="arabicPeriod"/>
            </a:pPr>
            <a:r>
              <a:rPr lang="en-US" b="1" i="0" dirty="0">
                <a:solidFill>
                  <a:srgbClr val="3C3C3B"/>
                </a:solidFill>
                <a:effectLst/>
                <a:latin typeface="Calibri" panose="020F0502020204030204" pitchFamily="34" charset="0"/>
                <a:cs typeface="Calibri" panose="020F0502020204030204" pitchFamily="34" charset="0"/>
              </a:rPr>
              <a:t>Object detection</a:t>
            </a:r>
            <a:r>
              <a:rPr lang="en-US" b="0" i="0" dirty="0">
                <a:solidFill>
                  <a:srgbClr val="3C3C3B"/>
                </a:solidFill>
                <a:effectLst/>
                <a:latin typeface="Calibri" panose="020F0502020204030204" pitchFamily="34" charset="0"/>
                <a:cs typeface="Calibri" panose="020F0502020204030204" pitchFamily="34" charset="0"/>
              </a:rPr>
              <a:t>, where we need to recognize multiple objects in an image with bounding boxes.</a:t>
            </a:r>
          </a:p>
          <a:p>
            <a:pPr marL="228600" indent="-228600" algn="l">
              <a:buFont typeface="Arial" panose="020B0604020202020204" pitchFamily="34" charset="0"/>
              <a:buAutoNum type="arabicPeriod"/>
            </a:pPr>
            <a:r>
              <a:rPr lang="en-US" b="1" i="0" dirty="0">
                <a:solidFill>
                  <a:srgbClr val="3C3C3B"/>
                </a:solidFill>
                <a:effectLst/>
                <a:latin typeface="Calibri" panose="020F0502020204030204" pitchFamily="34" charset="0"/>
                <a:cs typeface="Calibri" panose="020F0502020204030204" pitchFamily="34" charset="0"/>
              </a:rPr>
              <a:t>Image segmentation</a:t>
            </a:r>
            <a:r>
              <a:rPr lang="en-US" b="0" i="0" dirty="0">
                <a:solidFill>
                  <a:srgbClr val="3C3C3B"/>
                </a:solidFill>
                <a:effectLst/>
                <a:latin typeface="Calibri" panose="020F0502020204030204" pitchFamily="34" charset="0"/>
                <a:cs typeface="Calibri" panose="020F0502020204030204" pitchFamily="34" charset="0"/>
              </a:rPr>
              <a:t>, where we need to identify the boundaries of objects in an image</a:t>
            </a:r>
          </a:p>
          <a:p>
            <a:pPr marL="0" indent="0">
              <a:buNone/>
            </a:pPr>
            <a:endParaRPr lang="en-US" b="0" i="0" dirty="0">
              <a:solidFill>
                <a:srgbClr val="3C3C3B"/>
              </a:solidFill>
              <a:effectLst/>
              <a:latin typeface="Calibri" panose="020F0502020204030204" pitchFamily="34" charset="0"/>
              <a:cs typeface="Calibri" panose="020F0502020204030204" pitchFamily="34" charset="0"/>
            </a:endParaRPr>
          </a:p>
          <a:p>
            <a:pPr marL="0" indent="0">
              <a:buNone/>
            </a:pPr>
            <a:r>
              <a:rPr lang="en-US" b="0" i="0" dirty="0">
                <a:solidFill>
                  <a:srgbClr val="3C3C3B"/>
                </a:solidFill>
                <a:effectLst/>
                <a:latin typeface="Calibri" panose="020F0502020204030204" pitchFamily="34" charset="0"/>
                <a:cs typeface="Calibri" panose="020F0502020204030204" pitchFamily="34" charset="0"/>
              </a:rPr>
              <a:t>=====</a:t>
            </a:r>
          </a:p>
          <a:p>
            <a:pPr marL="228600" indent="-228600">
              <a:buAutoNum type="arabicPeriod"/>
            </a:pPr>
            <a:r>
              <a:rPr lang="en-US" b="0" i="0" dirty="0">
                <a:solidFill>
                  <a:srgbClr val="3C3C3B"/>
                </a:solidFill>
                <a:effectLst/>
                <a:latin typeface="Calibri" panose="020F0502020204030204" pitchFamily="34" charset="0"/>
                <a:cs typeface="Calibri" panose="020F0502020204030204" pitchFamily="34" charset="0"/>
              </a:rPr>
              <a:t>CNN performance has increased dramatically – some CNN models process and interpret images faster and more accurately than humans – Radiology example.</a:t>
            </a:r>
          </a:p>
          <a:p>
            <a:pPr marL="228600" indent="-228600">
              <a:buAutoNum type="arabicPeriod"/>
            </a:pPr>
            <a:r>
              <a:rPr lang="en-US" b="0" i="0" dirty="0">
                <a:solidFill>
                  <a:srgbClr val="3C3C3B"/>
                </a:solidFill>
                <a:effectLst/>
                <a:latin typeface="Calibri" panose="020F0502020204030204" pitchFamily="34" charset="0"/>
                <a:cs typeface="Calibri" panose="020F0502020204030204" pitchFamily="34" charset="0"/>
              </a:rPr>
              <a:t>The four different domains: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1" i="0" dirty="0">
                <a:solidFill>
                  <a:srgbClr val="3C3C3B"/>
                </a:solidFill>
                <a:effectLst/>
                <a:latin typeface="Calibri" panose="020F0502020204030204" pitchFamily="34" charset="0"/>
                <a:cs typeface="Calibri" panose="020F0502020204030204" pitchFamily="34" charset="0"/>
              </a:rPr>
              <a:t>Image classification</a:t>
            </a:r>
            <a:r>
              <a:rPr lang="en-US" b="0" i="0" dirty="0">
                <a:solidFill>
                  <a:srgbClr val="3C3C3B"/>
                </a:solidFill>
                <a:effectLst/>
                <a:latin typeface="Calibri" panose="020F0502020204030204" pitchFamily="34" charset="0"/>
                <a:cs typeface="Calibri" panose="020F0502020204030204" pitchFamily="34" charset="0"/>
              </a:rPr>
              <a:t>, where we need to recognize the main object in an image.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1" i="0" dirty="0">
                <a:solidFill>
                  <a:srgbClr val="3C3C3B"/>
                </a:solidFill>
                <a:effectLst/>
                <a:latin typeface="Calibri" panose="020F0502020204030204" pitchFamily="34" charset="0"/>
                <a:cs typeface="Calibri" panose="020F0502020204030204" pitchFamily="34" charset="0"/>
              </a:rPr>
              <a:t>Image classification and localization</a:t>
            </a:r>
            <a:r>
              <a:rPr lang="en-US" b="0" i="0" dirty="0">
                <a:solidFill>
                  <a:srgbClr val="3C3C3B"/>
                </a:solidFill>
                <a:effectLst/>
                <a:latin typeface="Calibri" panose="020F0502020204030204" pitchFamily="34" charset="0"/>
                <a:cs typeface="Calibri" panose="020F0502020204030204" pitchFamily="34" charset="0"/>
              </a:rPr>
              <a:t>, where we need to recognize and localize the main object in an image with a bounding box.</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1" i="0" dirty="0">
                <a:solidFill>
                  <a:srgbClr val="3C3C3B"/>
                </a:solidFill>
                <a:effectLst/>
                <a:latin typeface="Calibri" panose="020F0502020204030204" pitchFamily="34" charset="0"/>
                <a:cs typeface="Calibri" panose="020F0502020204030204" pitchFamily="34" charset="0"/>
              </a:rPr>
              <a:t>Object detection</a:t>
            </a:r>
            <a:r>
              <a:rPr lang="en-US" b="0" i="0" dirty="0">
                <a:solidFill>
                  <a:srgbClr val="3C3C3B"/>
                </a:solidFill>
                <a:effectLst/>
                <a:latin typeface="Calibri" panose="020F0502020204030204" pitchFamily="34" charset="0"/>
                <a:cs typeface="Calibri" panose="020F0502020204030204" pitchFamily="34" charset="0"/>
              </a:rPr>
              <a:t>, where we need to recognize multiple objects in an image with bounding boxes.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1" i="0" dirty="0">
                <a:solidFill>
                  <a:srgbClr val="3C3C3B"/>
                </a:solidFill>
                <a:effectLst/>
                <a:latin typeface="Calibri" panose="020F0502020204030204" pitchFamily="34" charset="0"/>
                <a:cs typeface="Calibri" panose="020F0502020204030204" pitchFamily="34" charset="0"/>
              </a:rPr>
              <a:t>Image segmentation</a:t>
            </a:r>
            <a:r>
              <a:rPr lang="en-US" b="0" i="0" dirty="0">
                <a:solidFill>
                  <a:srgbClr val="3C3C3B"/>
                </a:solidFill>
                <a:effectLst/>
                <a:latin typeface="Calibri" panose="020F0502020204030204" pitchFamily="34" charset="0"/>
                <a:cs typeface="Calibri" panose="020F0502020204030204" pitchFamily="34" charset="0"/>
              </a:rPr>
              <a:t>, where we need to identify the boundaries of objects in an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C3C3B"/>
              </a:solidFill>
              <a:effectLst/>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9</a:t>
            </a:fld>
            <a:endParaRPr lang="en-US"/>
          </a:p>
        </p:txBody>
      </p:sp>
    </p:spTree>
    <p:extLst>
      <p:ext uri="{BB962C8B-B14F-4D97-AF65-F5344CB8AC3E}">
        <p14:creationId xmlns:p14="http://schemas.microsoft.com/office/powerpoint/2010/main" val="3755491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C3C3B"/>
                </a:solidFill>
                <a:effectLst/>
                <a:latin typeface="Calibri" panose="020F0502020204030204" pitchFamily="34" charset="0"/>
                <a:cs typeface="Calibri" panose="020F0502020204030204" pitchFamily="34" charset="0"/>
              </a:rPr>
              <a:t>Now eyes transform light into electrical signals that are then processed by the brain. But computers do not have physical eyes to capture light. They can only process digital data composed of bits (0’s or 1’s). So, to be able to “see", computers require a digitized version of an image.</a:t>
            </a:r>
          </a:p>
          <a:p>
            <a:pPr algn="l"/>
            <a:endParaRPr lang="en-US" b="0" i="0" dirty="0">
              <a:solidFill>
                <a:srgbClr val="3C3C3B"/>
              </a:solidFill>
              <a:effectLst/>
              <a:latin typeface="Calibri" panose="020F0502020204030204" pitchFamily="34" charset="0"/>
              <a:cs typeface="Calibri" panose="020F0502020204030204" pitchFamily="34" charset="0"/>
            </a:endParaRPr>
          </a:p>
          <a:p>
            <a:pPr algn="l"/>
            <a:r>
              <a:rPr lang="en-US" b="0" i="0" dirty="0">
                <a:solidFill>
                  <a:srgbClr val="3C3C3B"/>
                </a:solidFill>
                <a:effectLst/>
                <a:latin typeface="Calibri" panose="020F0502020204030204" pitchFamily="34" charset="0"/>
                <a:cs typeface="Calibri" panose="020F0502020204030204" pitchFamily="34" charset="0"/>
              </a:rPr>
              <a:t>A digital image is formed by a two-dimensional matrix of pixels. For a grayscale image, each pixel can take a value between 0 and 255, representing the intensity of grey at that point.  Black and white images have a single channel while color images have three, one each for red, blue, and green.</a:t>
            </a:r>
          </a:p>
        </p:txBody>
      </p:sp>
      <p:sp>
        <p:nvSpPr>
          <p:cNvPr id="4" name="Slide Number Placeholder 3"/>
          <p:cNvSpPr>
            <a:spLocks noGrp="1"/>
          </p:cNvSpPr>
          <p:nvPr>
            <p:ph type="sldNum" sz="quarter" idx="5"/>
          </p:nvPr>
        </p:nvSpPr>
        <p:spPr/>
        <p:txBody>
          <a:bodyPr/>
          <a:lstStyle/>
          <a:p>
            <a:fld id="{3148858F-F1DB-4027-9C85-CCA6849540DD}" type="slidenum">
              <a:rPr lang="en-US" smtClean="0"/>
              <a:t>10</a:t>
            </a:fld>
            <a:endParaRPr lang="en-US"/>
          </a:p>
        </p:txBody>
      </p:sp>
    </p:spTree>
    <p:extLst>
      <p:ext uri="{BB962C8B-B14F-4D97-AF65-F5344CB8AC3E}">
        <p14:creationId xmlns:p14="http://schemas.microsoft.com/office/powerpoint/2010/main" val="3821239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C3C3B"/>
                </a:solidFill>
                <a:effectLst/>
                <a:latin typeface="+mn-lt"/>
              </a:rPr>
              <a:t>A digital image is characterized by its dimensions (height, width, and channel):</a:t>
            </a:r>
          </a:p>
          <a:p>
            <a:pPr algn="l"/>
            <a:endParaRPr lang="en-US" b="0" i="0" dirty="0">
              <a:solidFill>
                <a:srgbClr val="3C3C3B"/>
              </a:solidFill>
              <a:effectLst/>
              <a:latin typeface="+mn-lt"/>
            </a:endParaRPr>
          </a:p>
          <a:p>
            <a:pPr marL="228600" indent="-228600" algn="l">
              <a:buFont typeface="Arial" panose="020B0604020202020204" pitchFamily="34" charset="0"/>
              <a:buAutoNum type="arabicPeriod"/>
            </a:pPr>
            <a:r>
              <a:rPr lang="en-US" b="1" i="0" dirty="0">
                <a:solidFill>
                  <a:srgbClr val="3C3C3B"/>
                </a:solidFill>
                <a:effectLst/>
                <a:latin typeface="+mn-lt"/>
              </a:rPr>
              <a:t>Height:</a:t>
            </a:r>
            <a:r>
              <a:rPr lang="en-US" b="0" i="0" dirty="0">
                <a:solidFill>
                  <a:srgbClr val="3C3C3B"/>
                </a:solidFill>
                <a:effectLst/>
                <a:latin typeface="+mn-lt"/>
              </a:rPr>
              <a:t> The number of pixels on the vertical axis.</a:t>
            </a:r>
          </a:p>
          <a:p>
            <a:pPr marL="228600" indent="-228600" algn="l">
              <a:buFont typeface="Arial" panose="020B0604020202020204" pitchFamily="34" charset="0"/>
              <a:buAutoNum type="arabicPeriod"/>
            </a:pPr>
            <a:r>
              <a:rPr lang="en-US" b="1" i="0" dirty="0">
                <a:solidFill>
                  <a:srgbClr val="3C3C3B"/>
                </a:solidFill>
                <a:effectLst/>
                <a:latin typeface="+mn-lt"/>
              </a:rPr>
              <a:t>Width:</a:t>
            </a:r>
            <a:r>
              <a:rPr lang="en-US" b="0" i="0" dirty="0">
                <a:solidFill>
                  <a:srgbClr val="3C3C3B"/>
                </a:solidFill>
                <a:effectLst/>
                <a:latin typeface="+mn-lt"/>
              </a:rPr>
              <a:t> The number of pixels on the horizontal axis.</a:t>
            </a:r>
          </a:p>
          <a:p>
            <a:pPr marL="228600" indent="-228600" algn="l">
              <a:buFont typeface="Arial" panose="020B0604020202020204" pitchFamily="34" charset="0"/>
              <a:buAutoNum type="arabicPeriod"/>
            </a:pPr>
            <a:r>
              <a:rPr lang="en-US" b="1" i="0" dirty="0">
                <a:solidFill>
                  <a:srgbClr val="3C3C3B"/>
                </a:solidFill>
                <a:effectLst/>
                <a:latin typeface="+mn-lt"/>
              </a:rPr>
              <a:t>Channel:</a:t>
            </a:r>
            <a:r>
              <a:rPr lang="en-US" b="0" i="0" dirty="0">
                <a:solidFill>
                  <a:srgbClr val="3C3C3B"/>
                </a:solidFill>
                <a:effectLst/>
                <a:latin typeface="+mn-lt"/>
              </a:rPr>
              <a:t> The number of channels. If there is only one channel, an image is grayscale. If there are three channels, the image is in color.</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11</a:t>
            </a:fld>
            <a:endParaRPr lang="en-US"/>
          </a:p>
        </p:txBody>
      </p:sp>
    </p:spTree>
    <p:extLst>
      <p:ext uri="{BB962C8B-B14F-4D97-AF65-F5344CB8AC3E}">
        <p14:creationId xmlns:p14="http://schemas.microsoft.com/office/powerpoint/2010/main" val="2399320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9/17/24</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9/17/24</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9/17/24</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9/17/24</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9/17/24</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9/17/24</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9/17/24</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9/17/24</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9/17/24</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9/17/24</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9/17/24</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9/17/24</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9.xml"/><Relationship Id="rId7"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7.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19.xml"/><Relationship Id="rId7" Type="http://schemas.openxmlformats.org/officeDocument/2006/relationships/image" Target="../media/image27.pn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26.png"/><Relationship Id="rId11" Type="http://schemas.openxmlformats.org/officeDocument/2006/relationships/image" Target="../media/image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1.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1.png"/><Relationship Id="rId5" Type="http://schemas.openxmlformats.org/officeDocument/2006/relationships/image" Target="../media/image27.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1.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8.xml"/><Relationship Id="rId6" Type="http://schemas.openxmlformats.org/officeDocument/2006/relationships/image" Target="../media/image1.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1.png"/><Relationship Id="rId5" Type="http://schemas.openxmlformats.org/officeDocument/2006/relationships/image" Target="../media/image41.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7.xml"/><Relationship Id="rId7"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F4F0B-0468-6B47-B7B9-8AE2E9B49B50}"/>
              </a:ext>
            </a:extLst>
          </p:cNvPr>
          <p:cNvSpPr>
            <a:spLocks noGrp="1"/>
          </p:cNvSpPr>
          <p:nvPr>
            <p:ph type="title"/>
          </p:nvPr>
        </p:nvSpPr>
        <p:spPr/>
        <p:txBody>
          <a:bodyPr/>
          <a:lstStyle/>
          <a:p>
            <a:r>
              <a:rPr lang="en-US"/>
              <a:t>Lecture </a:t>
            </a:r>
            <a:r>
              <a:rPr lang="en-US" i="1"/>
              <a:t>6</a:t>
            </a:r>
            <a:r>
              <a:rPr lang="en-US"/>
              <a:t>. Convolutional neural network</a:t>
            </a:r>
            <a:endParaRPr lang="en-US" b="1"/>
          </a:p>
        </p:txBody>
      </p:sp>
      <p:sp>
        <p:nvSpPr>
          <p:cNvPr id="3" name="Text Placeholder 2">
            <a:extLst>
              <a:ext uri="{FF2B5EF4-FFF2-40B4-BE49-F238E27FC236}">
                <a16:creationId xmlns:a16="http://schemas.microsoft.com/office/drawing/2014/main" id="{3554FF6E-E800-B549-A8D2-36214EB865CE}"/>
              </a:ext>
            </a:extLst>
          </p:cNvPr>
          <p:cNvSpPr>
            <a:spLocks noGrp="1"/>
          </p:cNvSpPr>
          <p:nvPr>
            <p:ph type="body" idx="1"/>
          </p:nvPr>
        </p:nvSpPr>
        <p:spPr/>
        <p:txBody>
          <a:bodyPr>
            <a:normAutofit/>
          </a:bodyPr>
          <a:lstStyle/>
          <a:p>
            <a:r>
              <a:rPr lang="en-US" sz="2800">
                <a:effectLst/>
                <a:latin typeface="Arial" panose="020B0604020202020204" pitchFamily="34" charset="0"/>
                <a:ea typeface="Calibri" panose="020F0502020204030204" pitchFamily="34" charset="0"/>
              </a:rPr>
              <a:t>AI in Genetics</a:t>
            </a:r>
            <a:endParaRPr lang="en-US" sz="2800" i="1">
              <a:effectLst/>
              <a:latin typeface="Arial" panose="020B0604020202020204" pitchFamily="34" charset="0"/>
              <a:ea typeface="Calibri" panose="020F0502020204030204" pitchFamily="34" charset="0"/>
            </a:endParaRPr>
          </a:p>
          <a:p>
            <a:r>
              <a:rPr lang="en-US" sz="2800" i="1">
                <a:effectLst/>
                <a:latin typeface="Arial" panose="020B0604020202020204" pitchFamily="34" charset="0"/>
                <a:ea typeface="Calibri" panose="020F0502020204030204" pitchFamily="34" charset="0"/>
              </a:rPr>
              <a:t>ZOO6927 / BOT6935 / ZOO4926</a:t>
            </a:r>
            <a:endParaRPr lang="en-US" sz="280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906921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08D189-6589-48EA-B8FA-8DC5C5510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6577"/>
            <a:ext cx="12192000" cy="5704845"/>
          </a:xfrm>
          <a:prstGeom prst="rect">
            <a:avLst/>
          </a:prstGeom>
        </p:spPr>
      </p:pic>
      <p:sp>
        <p:nvSpPr>
          <p:cNvPr id="4" name="TextBox 3">
            <a:extLst>
              <a:ext uri="{FF2B5EF4-FFF2-40B4-BE49-F238E27FC236}">
                <a16:creationId xmlns:a16="http://schemas.microsoft.com/office/drawing/2014/main" id="{12B6E1B8-4599-46C4-AF08-A417D5E0EF05}"/>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Mirza, R.B. et al. (2021). </a:t>
            </a:r>
            <a:r>
              <a:rPr lang="en-US" sz="1400" i="1" dirty="0">
                <a:solidFill>
                  <a:schemeClr val="tx1">
                    <a:lumMod val="65000"/>
                    <a:lumOff val="35000"/>
                  </a:schemeClr>
                </a:solidFill>
                <a:latin typeface="+mj-lt"/>
                <a:ea typeface="Verdana" panose="020B0604030504040204" pitchFamily="34" charset="0"/>
              </a:rPr>
              <a:t>The deep learning workshop</a:t>
            </a:r>
            <a:r>
              <a:rPr lang="en-US" sz="1400" dirty="0">
                <a:solidFill>
                  <a:schemeClr val="tx1">
                    <a:lumMod val="65000"/>
                    <a:lumOff val="35000"/>
                  </a:schemeClr>
                </a:solidFill>
                <a:latin typeface="+mj-lt"/>
                <a:ea typeface="Verdana" panose="020B0604030504040204" pitchFamily="34" charset="0"/>
              </a:rPr>
              <a:t>. Birmingham</a:t>
            </a:r>
            <a:r>
              <a:rPr lang="en-US" sz="1400" b="0" i="0" dirty="0">
                <a:solidFill>
                  <a:schemeClr val="tx1">
                    <a:lumMod val="65000"/>
                    <a:lumOff val="35000"/>
                  </a:schemeClr>
                </a:solidFill>
                <a:effectLst/>
                <a:latin typeface="+mj-lt"/>
                <a:ea typeface="Verdana" panose="020B0604030504040204" pitchFamily="34" charset="0"/>
              </a:rPr>
              <a:t>, UK: </a:t>
            </a:r>
            <a:r>
              <a:rPr lang="en-US" sz="1400" dirty="0">
                <a:solidFill>
                  <a:schemeClr val="tx1">
                    <a:lumMod val="65000"/>
                    <a:lumOff val="35000"/>
                  </a:schemeClr>
                </a:solidFill>
                <a:latin typeface="+mj-lt"/>
                <a:ea typeface="Verdana" panose="020B0604030504040204" pitchFamily="34" charset="0"/>
              </a:rPr>
              <a:t>Packt Publishing</a:t>
            </a:r>
            <a:r>
              <a:rPr lang="en-US" sz="1400" b="0" i="0" dirty="0">
                <a:solidFill>
                  <a:schemeClr val="tx1">
                    <a:lumMod val="65000"/>
                    <a:lumOff val="35000"/>
                  </a:schemeClr>
                </a:solidFill>
                <a:effectLst/>
                <a:latin typeface="+mj-lt"/>
                <a:ea typeface="Verdana" panose="020B0604030504040204" pitchFamily="34" charset="0"/>
              </a:rPr>
              <a:t>. (Chapter </a:t>
            </a:r>
            <a:r>
              <a:rPr lang="en-US" sz="1400" dirty="0">
                <a:solidFill>
                  <a:schemeClr val="tx1">
                    <a:lumMod val="65000"/>
                    <a:lumOff val="35000"/>
                  </a:schemeClr>
                </a:solidFill>
                <a:latin typeface="+mj-lt"/>
                <a:ea typeface="Verdana" panose="020B0604030504040204" pitchFamily="34" charset="0"/>
              </a:rPr>
              <a:t>3</a:t>
            </a:r>
            <a:r>
              <a:rPr lang="en-US" sz="1400" b="0" i="0" dirty="0">
                <a:solidFill>
                  <a:schemeClr val="tx1">
                    <a:lumMod val="65000"/>
                    <a:lumOff val="35000"/>
                  </a:schemeClr>
                </a:solidFill>
                <a:effectLst/>
                <a:latin typeface="+mj-lt"/>
                <a:ea typeface="Verdana" panose="020B0604030504040204" pitchFamily="34" charset="0"/>
              </a:rPr>
              <a:t>)</a:t>
            </a:r>
            <a:endParaRPr lang="en-US" sz="1400" dirty="0">
              <a:solidFill>
                <a:schemeClr val="tx1">
                  <a:lumMod val="65000"/>
                  <a:lumOff val="35000"/>
                </a:schemeClr>
              </a:solidFill>
              <a:latin typeface="+mj-lt"/>
              <a:ea typeface="Verdana" panose="020B0604030504040204" pitchFamily="34" charset="0"/>
            </a:endParaRPr>
          </a:p>
        </p:txBody>
      </p:sp>
      <p:pic>
        <p:nvPicPr>
          <p:cNvPr id="2" name="Picture 1">
            <a:extLst>
              <a:ext uri="{FF2B5EF4-FFF2-40B4-BE49-F238E27FC236}">
                <a16:creationId xmlns:a16="http://schemas.microsoft.com/office/drawing/2014/main" id="{9008CBAA-A7AA-6184-FFDD-804507BF43D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19209" y="6188614"/>
            <a:ext cx="658927" cy="669386"/>
          </a:xfrm>
          <a:prstGeom prst="rect">
            <a:avLst/>
          </a:prstGeom>
        </p:spPr>
      </p:pic>
    </p:spTree>
    <p:extLst>
      <p:ext uri="{BB962C8B-B14F-4D97-AF65-F5344CB8AC3E}">
        <p14:creationId xmlns:p14="http://schemas.microsoft.com/office/powerpoint/2010/main" val="91826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4C8DF6-628E-424D-99D2-746FC58102D8}"/>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Mirza, R.B. et al. (2021). </a:t>
            </a:r>
            <a:r>
              <a:rPr lang="en-US" sz="1400" i="1" dirty="0">
                <a:solidFill>
                  <a:schemeClr val="tx1">
                    <a:lumMod val="65000"/>
                    <a:lumOff val="35000"/>
                  </a:schemeClr>
                </a:solidFill>
                <a:latin typeface="+mj-lt"/>
                <a:ea typeface="Verdana" panose="020B0604030504040204" pitchFamily="34" charset="0"/>
              </a:rPr>
              <a:t>The deep learning workshop</a:t>
            </a:r>
            <a:r>
              <a:rPr lang="en-US" sz="1400" dirty="0">
                <a:solidFill>
                  <a:schemeClr val="tx1">
                    <a:lumMod val="65000"/>
                    <a:lumOff val="35000"/>
                  </a:schemeClr>
                </a:solidFill>
                <a:latin typeface="+mj-lt"/>
                <a:ea typeface="Verdana" panose="020B0604030504040204" pitchFamily="34" charset="0"/>
              </a:rPr>
              <a:t>. Birmingham</a:t>
            </a:r>
            <a:r>
              <a:rPr lang="en-US" sz="1400" b="0" i="0" dirty="0">
                <a:solidFill>
                  <a:schemeClr val="tx1">
                    <a:lumMod val="65000"/>
                    <a:lumOff val="35000"/>
                  </a:schemeClr>
                </a:solidFill>
                <a:effectLst/>
                <a:latin typeface="+mj-lt"/>
                <a:ea typeface="Verdana" panose="020B0604030504040204" pitchFamily="34" charset="0"/>
              </a:rPr>
              <a:t>, UK: </a:t>
            </a:r>
            <a:r>
              <a:rPr lang="en-US" sz="1400" dirty="0">
                <a:solidFill>
                  <a:schemeClr val="tx1">
                    <a:lumMod val="65000"/>
                    <a:lumOff val="35000"/>
                  </a:schemeClr>
                </a:solidFill>
                <a:latin typeface="+mj-lt"/>
                <a:ea typeface="Verdana" panose="020B0604030504040204" pitchFamily="34" charset="0"/>
              </a:rPr>
              <a:t>Packt Publishing</a:t>
            </a:r>
            <a:r>
              <a:rPr lang="en-US" sz="1400" b="0" i="0" dirty="0">
                <a:solidFill>
                  <a:schemeClr val="tx1">
                    <a:lumMod val="65000"/>
                    <a:lumOff val="35000"/>
                  </a:schemeClr>
                </a:solidFill>
                <a:effectLst/>
                <a:latin typeface="+mj-lt"/>
                <a:ea typeface="Verdana" panose="020B0604030504040204" pitchFamily="34" charset="0"/>
              </a:rPr>
              <a:t>. (Chapter </a:t>
            </a:r>
            <a:r>
              <a:rPr lang="en-US" sz="1400" dirty="0">
                <a:solidFill>
                  <a:schemeClr val="tx1">
                    <a:lumMod val="65000"/>
                    <a:lumOff val="35000"/>
                  </a:schemeClr>
                </a:solidFill>
                <a:latin typeface="+mj-lt"/>
                <a:ea typeface="Verdana" panose="020B0604030504040204" pitchFamily="34" charset="0"/>
              </a:rPr>
              <a:t>3</a:t>
            </a:r>
            <a:r>
              <a:rPr lang="en-US" sz="1400" b="0" i="0" dirty="0">
                <a:solidFill>
                  <a:schemeClr val="tx1">
                    <a:lumMod val="65000"/>
                    <a:lumOff val="35000"/>
                  </a:schemeClr>
                </a:solidFill>
                <a:effectLst/>
                <a:latin typeface="+mj-lt"/>
                <a:ea typeface="Verdana" panose="020B0604030504040204" pitchFamily="34" charset="0"/>
              </a:rPr>
              <a:t>)</a:t>
            </a:r>
            <a:endParaRPr lang="en-US" sz="1400" dirty="0">
              <a:solidFill>
                <a:schemeClr val="tx1">
                  <a:lumMod val="65000"/>
                  <a:lumOff val="35000"/>
                </a:schemeClr>
              </a:solidFill>
              <a:latin typeface="+mj-lt"/>
              <a:ea typeface="Verdana" panose="020B0604030504040204" pitchFamily="34" charset="0"/>
            </a:endParaRPr>
          </a:p>
        </p:txBody>
      </p:sp>
      <p:pic>
        <p:nvPicPr>
          <p:cNvPr id="5" name="Picture 4" descr="A picture containing text, shore, picture frame&#10;&#10;Description automatically generated">
            <a:extLst>
              <a:ext uri="{FF2B5EF4-FFF2-40B4-BE49-F238E27FC236}">
                <a16:creationId xmlns:a16="http://schemas.microsoft.com/office/drawing/2014/main" id="{C1A503BA-BAE7-46E6-96FE-D9651D9475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01349"/>
            <a:ext cx="12141585" cy="5658401"/>
          </a:xfrm>
          <a:prstGeom prst="rect">
            <a:avLst/>
          </a:prstGeom>
        </p:spPr>
      </p:pic>
      <p:pic>
        <p:nvPicPr>
          <p:cNvPr id="7" name="Picture 6">
            <a:extLst>
              <a:ext uri="{FF2B5EF4-FFF2-40B4-BE49-F238E27FC236}">
                <a16:creationId xmlns:a16="http://schemas.microsoft.com/office/drawing/2014/main" id="{EB397FFA-991A-4001-9A0A-8E5CB745043D}"/>
              </a:ext>
            </a:extLst>
          </p:cNvPr>
          <p:cNvPicPr>
            <a:picLocks noChangeAspect="1"/>
          </p:cNvPicPr>
          <p:nvPr/>
        </p:nvPicPr>
        <p:blipFill>
          <a:blip r:embed="rId5"/>
          <a:stretch>
            <a:fillRect/>
          </a:stretch>
        </p:blipFill>
        <p:spPr>
          <a:xfrm>
            <a:off x="255587" y="1885950"/>
            <a:ext cx="1038225" cy="3467100"/>
          </a:xfrm>
          <a:prstGeom prst="rect">
            <a:avLst/>
          </a:prstGeom>
        </p:spPr>
      </p:pic>
      <p:pic>
        <p:nvPicPr>
          <p:cNvPr id="9" name="Picture 8">
            <a:extLst>
              <a:ext uri="{FF2B5EF4-FFF2-40B4-BE49-F238E27FC236}">
                <a16:creationId xmlns:a16="http://schemas.microsoft.com/office/drawing/2014/main" id="{CF50A34C-1955-488D-BA23-20C339BED185}"/>
              </a:ext>
            </a:extLst>
          </p:cNvPr>
          <p:cNvPicPr>
            <a:picLocks noChangeAspect="1"/>
          </p:cNvPicPr>
          <p:nvPr/>
        </p:nvPicPr>
        <p:blipFill>
          <a:blip r:embed="rId6"/>
          <a:stretch>
            <a:fillRect/>
          </a:stretch>
        </p:blipFill>
        <p:spPr>
          <a:xfrm>
            <a:off x="1728787" y="688975"/>
            <a:ext cx="3476625" cy="781050"/>
          </a:xfrm>
          <a:prstGeom prst="rect">
            <a:avLst/>
          </a:prstGeom>
        </p:spPr>
      </p:pic>
      <p:pic>
        <p:nvPicPr>
          <p:cNvPr id="11" name="Picture 10">
            <a:extLst>
              <a:ext uri="{FF2B5EF4-FFF2-40B4-BE49-F238E27FC236}">
                <a16:creationId xmlns:a16="http://schemas.microsoft.com/office/drawing/2014/main" id="{1C0FEE72-1B96-4012-AFFB-AACF1305CE1B}"/>
              </a:ext>
            </a:extLst>
          </p:cNvPr>
          <p:cNvPicPr>
            <a:picLocks noChangeAspect="1"/>
          </p:cNvPicPr>
          <p:nvPr/>
        </p:nvPicPr>
        <p:blipFill>
          <a:blip r:embed="rId7"/>
          <a:stretch>
            <a:fillRect/>
          </a:stretch>
        </p:blipFill>
        <p:spPr>
          <a:xfrm>
            <a:off x="6218237" y="301349"/>
            <a:ext cx="1762125" cy="1885950"/>
          </a:xfrm>
          <a:prstGeom prst="rect">
            <a:avLst/>
          </a:prstGeom>
        </p:spPr>
      </p:pic>
      <p:pic>
        <p:nvPicPr>
          <p:cNvPr id="2" name="Picture 1">
            <a:extLst>
              <a:ext uri="{FF2B5EF4-FFF2-40B4-BE49-F238E27FC236}">
                <a16:creationId xmlns:a16="http://schemas.microsoft.com/office/drawing/2014/main" id="{0944612B-5775-AD60-3B0C-D1C2FD7CAA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73552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a:extLst>
              <a:ext uri="{FF2B5EF4-FFF2-40B4-BE49-F238E27FC236}">
                <a16:creationId xmlns:a16="http://schemas.microsoft.com/office/drawing/2014/main" id="{BC0B3CE1-0014-44BA-935A-1A903EDBC07C}"/>
              </a:ext>
            </a:extLst>
          </p:cNvPr>
          <p:cNvSpPr txBox="1">
            <a:spLocks/>
          </p:cNvSpPr>
          <p:nvPr/>
        </p:nvSpPr>
        <p:spPr>
          <a:xfrm>
            <a:off x="0" y="0"/>
            <a:ext cx="12192000" cy="1605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tx1">
                    <a:lumMod val="75000"/>
                    <a:lumOff val="25000"/>
                  </a:schemeClr>
                </a:solidFill>
                <a:latin typeface="Avenir Black" panose="02000503020000020003" pitchFamily="2" charset="0"/>
              </a:rPr>
              <a:t>Google AI Glossary</a:t>
            </a:r>
          </a:p>
        </p:txBody>
      </p:sp>
      <p:pic>
        <p:nvPicPr>
          <p:cNvPr id="3" name="Graphic 2" descr="Document with solid fill">
            <a:extLst>
              <a:ext uri="{FF2B5EF4-FFF2-40B4-BE49-F238E27FC236}">
                <a16:creationId xmlns:a16="http://schemas.microsoft.com/office/drawing/2014/main" id="{30549190-B70F-679C-3BAF-91AAA0D6E2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5572" y="2088572"/>
            <a:ext cx="2680855" cy="2680855"/>
          </a:xfrm>
          <a:prstGeom prst="rect">
            <a:avLst/>
          </a:prstGeom>
        </p:spPr>
      </p:pic>
      <p:pic>
        <p:nvPicPr>
          <p:cNvPr id="2" name="Picture 1">
            <a:extLst>
              <a:ext uri="{FF2B5EF4-FFF2-40B4-BE49-F238E27FC236}">
                <a16:creationId xmlns:a16="http://schemas.microsoft.com/office/drawing/2014/main" id="{8E918FEE-47E0-00F1-8D31-3A0C492E3E3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
        <p:nvSpPr>
          <p:cNvPr id="5" name="TextBox 4">
            <a:extLst>
              <a:ext uri="{FF2B5EF4-FFF2-40B4-BE49-F238E27FC236}">
                <a16:creationId xmlns:a16="http://schemas.microsoft.com/office/drawing/2014/main" id="{B49F5431-A0A9-A47D-57C6-33E4EEC2D722}"/>
              </a:ext>
            </a:extLst>
          </p:cNvPr>
          <p:cNvSpPr txBox="1"/>
          <p:nvPr/>
        </p:nvSpPr>
        <p:spPr>
          <a:xfrm>
            <a:off x="1472551" y="5252483"/>
            <a:ext cx="1030553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lumMod val="65000"/>
                    <a:lumOff val="35000"/>
                  </a:schemeClr>
                </a:solidFill>
                <a:latin typeface="Palatino Linotype" panose="02040502050505030304" pitchFamily="18" charset="0"/>
              </a:rPr>
              <a:t>https://developers.google.com/machine-learning/glossary</a:t>
            </a:r>
          </a:p>
        </p:txBody>
      </p:sp>
    </p:spTree>
    <p:extLst>
      <p:ext uri="{BB962C8B-B14F-4D97-AF65-F5344CB8AC3E}">
        <p14:creationId xmlns:p14="http://schemas.microsoft.com/office/powerpoint/2010/main" val="370243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11CE-7E82-3A4B-BAD6-61A39C7FC2E7}"/>
              </a:ext>
            </a:extLst>
          </p:cNvPr>
          <p:cNvSpPr>
            <a:spLocks noGrp="1"/>
          </p:cNvSpPr>
          <p:nvPr>
            <p:ph type="title"/>
          </p:nvPr>
        </p:nvSpPr>
        <p:spPr/>
        <p:txBody>
          <a:bodyPr/>
          <a:lstStyle/>
          <a:p>
            <a:r>
              <a:rPr lang="en-US"/>
              <a:t>2. CNN anatomy</a:t>
            </a:r>
          </a:p>
        </p:txBody>
      </p:sp>
      <p:sp>
        <p:nvSpPr>
          <p:cNvPr id="3" name="Text Placeholder 2">
            <a:extLst>
              <a:ext uri="{FF2B5EF4-FFF2-40B4-BE49-F238E27FC236}">
                <a16:creationId xmlns:a16="http://schemas.microsoft.com/office/drawing/2014/main" id="{13A204CE-E84A-A049-B875-0CB9B61131A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8602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38177-E2EE-ACAC-A57C-F03FA29EC836}"/>
              </a:ext>
            </a:extLst>
          </p:cNvPr>
          <p:cNvSpPr>
            <a:spLocks noGrp="1"/>
          </p:cNvSpPr>
          <p:nvPr>
            <p:ph type="title"/>
          </p:nvPr>
        </p:nvSpPr>
        <p:spPr/>
        <p:txBody>
          <a:bodyPr/>
          <a:lstStyle/>
          <a:p>
            <a:pPr algn="ctr"/>
            <a:r>
              <a:rPr lang="en-US" b="1" dirty="0">
                <a:solidFill>
                  <a:schemeClr val="tx1">
                    <a:lumMod val="75000"/>
                    <a:lumOff val="25000"/>
                  </a:schemeClr>
                </a:solidFill>
                <a:latin typeface="Avenir Black" panose="02000503020000020003" pitchFamily="2" charset="0"/>
              </a:rPr>
              <a:t>Lesson Overview</a:t>
            </a:r>
          </a:p>
        </p:txBody>
      </p:sp>
      <p:sp>
        <p:nvSpPr>
          <p:cNvPr id="3" name="Content Placeholder 2">
            <a:extLst>
              <a:ext uri="{FF2B5EF4-FFF2-40B4-BE49-F238E27FC236}">
                <a16:creationId xmlns:a16="http://schemas.microsoft.com/office/drawing/2014/main" id="{8626DB86-54B4-A1E2-6C25-C049F364ED25}"/>
              </a:ext>
            </a:extLst>
          </p:cNvPr>
          <p:cNvSpPr>
            <a:spLocks noGrp="1"/>
          </p:cNvSpPr>
          <p:nvPr>
            <p:ph idx="1"/>
          </p:nvPr>
        </p:nvSpPr>
        <p:spPr>
          <a:xfrm>
            <a:off x="1013564" y="1825626"/>
            <a:ext cx="10515600" cy="504215"/>
          </a:xfrm>
        </p:spPr>
        <p:txBody>
          <a:bodyPr/>
          <a:lstStyle/>
          <a:p>
            <a:r>
              <a:rPr lang="en-US" dirty="0">
                <a:solidFill>
                  <a:schemeClr val="tx1">
                    <a:lumMod val="75000"/>
                    <a:lumOff val="25000"/>
                  </a:schemeClr>
                </a:solidFill>
                <a:latin typeface="Avenir" panose="02000503020000020003" pitchFamily="2" charset="0"/>
              </a:rPr>
              <a:t> Quick Review</a:t>
            </a:r>
          </a:p>
        </p:txBody>
      </p:sp>
      <p:sp>
        <p:nvSpPr>
          <p:cNvPr id="5" name="Content Placeholder 2">
            <a:extLst>
              <a:ext uri="{FF2B5EF4-FFF2-40B4-BE49-F238E27FC236}">
                <a16:creationId xmlns:a16="http://schemas.microsoft.com/office/drawing/2014/main" id="{7070644F-62DF-8674-4A8A-C2FA1554028E}"/>
              </a:ext>
            </a:extLst>
          </p:cNvPr>
          <p:cNvSpPr txBox="1">
            <a:spLocks/>
          </p:cNvSpPr>
          <p:nvPr/>
        </p:nvSpPr>
        <p:spPr>
          <a:xfrm>
            <a:off x="1013564" y="2464778"/>
            <a:ext cx="10515600" cy="5042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lumOff val="25000"/>
                  </a:schemeClr>
                </a:solidFill>
                <a:latin typeface="Avenir" panose="02000503020000020003" pitchFamily="2" charset="0"/>
              </a:rPr>
              <a:t> Filters and Images</a:t>
            </a:r>
          </a:p>
        </p:txBody>
      </p:sp>
      <p:sp>
        <p:nvSpPr>
          <p:cNvPr id="6" name="Content Placeholder 2">
            <a:extLst>
              <a:ext uri="{FF2B5EF4-FFF2-40B4-BE49-F238E27FC236}">
                <a16:creationId xmlns:a16="http://schemas.microsoft.com/office/drawing/2014/main" id="{FF2490E1-D7A0-7027-6DCC-60BB6819CD9E}"/>
              </a:ext>
            </a:extLst>
          </p:cNvPr>
          <p:cNvSpPr txBox="1">
            <a:spLocks/>
          </p:cNvSpPr>
          <p:nvPr/>
        </p:nvSpPr>
        <p:spPr>
          <a:xfrm>
            <a:off x="1013564" y="3103930"/>
            <a:ext cx="10515600" cy="5042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lumOff val="25000"/>
                  </a:schemeClr>
                </a:solidFill>
                <a:latin typeface="Avenir" panose="02000503020000020003" pitchFamily="2" charset="0"/>
              </a:rPr>
              <a:t> Convolution</a:t>
            </a:r>
          </a:p>
        </p:txBody>
      </p:sp>
      <p:sp>
        <p:nvSpPr>
          <p:cNvPr id="7" name="Content Placeholder 2">
            <a:extLst>
              <a:ext uri="{FF2B5EF4-FFF2-40B4-BE49-F238E27FC236}">
                <a16:creationId xmlns:a16="http://schemas.microsoft.com/office/drawing/2014/main" id="{5B95ACA0-3AD3-8719-93E2-6F228B1E1ED2}"/>
              </a:ext>
            </a:extLst>
          </p:cNvPr>
          <p:cNvSpPr txBox="1">
            <a:spLocks/>
          </p:cNvSpPr>
          <p:nvPr/>
        </p:nvSpPr>
        <p:spPr>
          <a:xfrm>
            <a:off x="1013564" y="3743082"/>
            <a:ext cx="10515600" cy="5042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lumOff val="25000"/>
                  </a:schemeClr>
                </a:solidFill>
                <a:latin typeface="Avenir" panose="02000503020000020003" pitchFamily="2" charset="0"/>
              </a:rPr>
              <a:t> Stride, Padding, Pooling</a:t>
            </a:r>
          </a:p>
        </p:txBody>
      </p:sp>
      <p:pic>
        <p:nvPicPr>
          <p:cNvPr id="4" name="Picture 3">
            <a:extLst>
              <a:ext uri="{FF2B5EF4-FFF2-40B4-BE49-F238E27FC236}">
                <a16:creationId xmlns:a16="http://schemas.microsoft.com/office/drawing/2014/main" id="{44796896-A1A1-6D43-C6DB-F1A0013B572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1355929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FE0AA7-599F-47D5-8772-72921880F8E6}"/>
              </a:ext>
            </a:extLst>
          </p:cNvPr>
          <p:cNvPicPr>
            <a:picLocks noChangeAspect="1"/>
          </p:cNvPicPr>
          <p:nvPr/>
        </p:nvPicPr>
        <p:blipFill>
          <a:blip r:embed="rId3"/>
          <a:stretch>
            <a:fillRect/>
          </a:stretch>
        </p:blipFill>
        <p:spPr>
          <a:xfrm>
            <a:off x="1581150" y="1395412"/>
            <a:ext cx="9029700" cy="4067175"/>
          </a:xfrm>
          <a:prstGeom prst="rect">
            <a:avLst/>
          </a:prstGeom>
        </p:spPr>
      </p:pic>
      <p:pic>
        <p:nvPicPr>
          <p:cNvPr id="2" name="Picture 1">
            <a:extLst>
              <a:ext uri="{FF2B5EF4-FFF2-40B4-BE49-F238E27FC236}">
                <a16:creationId xmlns:a16="http://schemas.microsoft.com/office/drawing/2014/main" id="{3C1FB522-F0BD-74B5-92EE-ADE1C5A7364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177794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16001">
            <a:extLst>
              <a:ext uri="{FF2B5EF4-FFF2-40B4-BE49-F238E27FC236}">
                <a16:creationId xmlns:a16="http://schemas.microsoft.com/office/drawing/2014/main" id="{C7B22DE8-D319-44D5-970A-A930A4BA4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363" y="2355056"/>
            <a:ext cx="8101273" cy="21478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D27826-ABA4-41B4-9A9B-109678211BA8}"/>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Glassner, A. (2021). </a:t>
            </a:r>
            <a:r>
              <a:rPr lang="en-US" sz="1400" i="1" dirty="0">
                <a:solidFill>
                  <a:schemeClr val="tx1">
                    <a:lumMod val="65000"/>
                    <a:lumOff val="35000"/>
                  </a:schemeClr>
                </a:solidFill>
                <a:latin typeface="+mj-lt"/>
                <a:ea typeface="Verdana" panose="020B0604030504040204" pitchFamily="34" charset="0"/>
              </a:rPr>
              <a:t>Deep learning: A visual approach</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San Francisco, CA: No Starch Press. (Chapter 16)</a:t>
            </a:r>
            <a:endParaRPr lang="en-US" sz="1400" dirty="0">
              <a:solidFill>
                <a:schemeClr val="tx1">
                  <a:lumMod val="65000"/>
                  <a:lumOff val="35000"/>
                </a:schemeClr>
              </a:solidFill>
              <a:latin typeface="+mj-lt"/>
              <a:ea typeface="Verdana" panose="020B0604030504040204" pitchFamily="34" charset="0"/>
            </a:endParaRPr>
          </a:p>
        </p:txBody>
      </p:sp>
      <p:pic>
        <p:nvPicPr>
          <p:cNvPr id="2" name="Picture 1">
            <a:extLst>
              <a:ext uri="{FF2B5EF4-FFF2-40B4-BE49-F238E27FC236}">
                <a16:creationId xmlns:a16="http://schemas.microsoft.com/office/drawing/2014/main" id="{28EB3D36-DA60-9798-D402-F28AD78D94D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317429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D1FE89-FDFB-428E-87CE-C3D41E98741D}"/>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Glassner, A. (2021). </a:t>
            </a:r>
            <a:r>
              <a:rPr lang="en-US" sz="1400" i="1" dirty="0">
                <a:solidFill>
                  <a:schemeClr val="tx1">
                    <a:lumMod val="65000"/>
                    <a:lumOff val="35000"/>
                  </a:schemeClr>
                </a:solidFill>
                <a:latin typeface="+mj-lt"/>
                <a:ea typeface="Verdana" panose="020B0604030504040204" pitchFamily="34" charset="0"/>
              </a:rPr>
              <a:t>Deep learning: A visual approach</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San Francisco, CA: No Starch Press. (Chapter 16)</a:t>
            </a:r>
            <a:endParaRPr lang="en-US" sz="1400" dirty="0">
              <a:solidFill>
                <a:schemeClr val="tx1">
                  <a:lumMod val="65000"/>
                  <a:lumOff val="35000"/>
                </a:schemeClr>
              </a:solidFill>
              <a:latin typeface="+mj-lt"/>
              <a:ea typeface="Verdana" panose="020B0604030504040204" pitchFamily="34" charset="0"/>
            </a:endParaRPr>
          </a:p>
        </p:txBody>
      </p:sp>
      <p:sp>
        <p:nvSpPr>
          <p:cNvPr id="3" name="TextBox 2">
            <a:extLst>
              <a:ext uri="{FF2B5EF4-FFF2-40B4-BE49-F238E27FC236}">
                <a16:creationId xmlns:a16="http://schemas.microsoft.com/office/drawing/2014/main" id="{1C9FAFC7-7C3D-82E7-52F9-D3E455B26F7C}"/>
              </a:ext>
            </a:extLst>
          </p:cNvPr>
          <p:cNvSpPr txBox="1"/>
          <p:nvPr/>
        </p:nvSpPr>
        <p:spPr>
          <a:xfrm>
            <a:off x="3112169" y="1700464"/>
            <a:ext cx="1148904" cy="707886"/>
          </a:xfrm>
          <a:prstGeom prst="rect">
            <a:avLst/>
          </a:prstGeom>
          <a:noFill/>
        </p:spPr>
        <p:txBody>
          <a:bodyPr wrap="none" rtlCol="0">
            <a:spAutoFit/>
          </a:bodyPr>
          <a:lstStyle/>
          <a:p>
            <a:pPr algn="ctr"/>
            <a:r>
              <a:rPr lang="en-US" sz="2000" dirty="0"/>
              <a:t>Pixel’s</a:t>
            </a:r>
          </a:p>
          <a:p>
            <a:pPr algn="ctr"/>
            <a:r>
              <a:rPr lang="en-US" sz="2000" dirty="0"/>
              <a:t>red value</a:t>
            </a:r>
          </a:p>
        </p:txBody>
      </p:sp>
      <p:sp>
        <p:nvSpPr>
          <p:cNvPr id="5" name="TextBox 4">
            <a:extLst>
              <a:ext uri="{FF2B5EF4-FFF2-40B4-BE49-F238E27FC236}">
                <a16:creationId xmlns:a16="http://schemas.microsoft.com/office/drawing/2014/main" id="{0B1C6078-1A04-BEE8-8045-F7C4A6C1EBC1}"/>
              </a:ext>
            </a:extLst>
          </p:cNvPr>
          <p:cNvSpPr txBox="1"/>
          <p:nvPr/>
        </p:nvSpPr>
        <p:spPr>
          <a:xfrm>
            <a:off x="2863703" y="3522858"/>
            <a:ext cx="1397370" cy="707886"/>
          </a:xfrm>
          <a:prstGeom prst="rect">
            <a:avLst/>
          </a:prstGeom>
          <a:noFill/>
        </p:spPr>
        <p:txBody>
          <a:bodyPr wrap="none" rtlCol="0">
            <a:spAutoFit/>
          </a:bodyPr>
          <a:lstStyle/>
          <a:p>
            <a:pPr algn="ctr"/>
            <a:r>
              <a:rPr lang="en-US" sz="2000" dirty="0"/>
              <a:t>Pixel’s</a:t>
            </a:r>
          </a:p>
          <a:p>
            <a:pPr algn="ctr"/>
            <a:r>
              <a:rPr lang="en-US" sz="2000" dirty="0"/>
              <a:t>green value</a:t>
            </a:r>
          </a:p>
        </p:txBody>
      </p:sp>
      <p:sp>
        <p:nvSpPr>
          <p:cNvPr id="6" name="TextBox 5">
            <a:extLst>
              <a:ext uri="{FF2B5EF4-FFF2-40B4-BE49-F238E27FC236}">
                <a16:creationId xmlns:a16="http://schemas.microsoft.com/office/drawing/2014/main" id="{DE1B9816-8C15-A6C5-7081-8865686922E4}"/>
              </a:ext>
            </a:extLst>
          </p:cNvPr>
          <p:cNvSpPr txBox="1"/>
          <p:nvPr/>
        </p:nvSpPr>
        <p:spPr>
          <a:xfrm>
            <a:off x="3004575" y="5316398"/>
            <a:ext cx="1256498" cy="707886"/>
          </a:xfrm>
          <a:prstGeom prst="rect">
            <a:avLst/>
          </a:prstGeom>
          <a:noFill/>
        </p:spPr>
        <p:txBody>
          <a:bodyPr wrap="none" rtlCol="0">
            <a:spAutoFit/>
          </a:bodyPr>
          <a:lstStyle/>
          <a:p>
            <a:pPr algn="ctr"/>
            <a:r>
              <a:rPr lang="en-US" sz="2000" dirty="0"/>
              <a:t>Pixel’s</a:t>
            </a:r>
          </a:p>
          <a:p>
            <a:pPr algn="ctr"/>
            <a:r>
              <a:rPr lang="en-US" sz="2000" dirty="0"/>
              <a:t>blue value</a:t>
            </a:r>
          </a:p>
        </p:txBody>
      </p:sp>
      <p:sp>
        <p:nvSpPr>
          <p:cNvPr id="7" name="Rectangle 6">
            <a:extLst>
              <a:ext uri="{FF2B5EF4-FFF2-40B4-BE49-F238E27FC236}">
                <a16:creationId xmlns:a16="http://schemas.microsoft.com/office/drawing/2014/main" id="{7E122311-DAEA-CB7D-E2F0-87406538FE9B}"/>
              </a:ext>
            </a:extLst>
          </p:cNvPr>
          <p:cNvSpPr/>
          <p:nvPr/>
        </p:nvSpPr>
        <p:spPr>
          <a:xfrm>
            <a:off x="5095262" y="4448692"/>
            <a:ext cx="609600" cy="609600"/>
          </a:xfrm>
          <a:prstGeom prst="rect">
            <a:avLst/>
          </a:prstGeom>
          <a:solidFill>
            <a:srgbClr val="FFFFFF"/>
          </a:solidFill>
          <a:ln w="28575">
            <a:solidFill>
              <a:srgbClr val="5A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5A5AA8"/>
                </a:solidFill>
              </a:rPr>
              <a:t>-1</a:t>
            </a:r>
          </a:p>
        </p:txBody>
      </p:sp>
      <p:sp>
        <p:nvSpPr>
          <p:cNvPr id="8" name="Rectangle 7">
            <a:extLst>
              <a:ext uri="{FF2B5EF4-FFF2-40B4-BE49-F238E27FC236}">
                <a16:creationId xmlns:a16="http://schemas.microsoft.com/office/drawing/2014/main" id="{AE94EC69-35EA-EB19-7369-417991761B63}"/>
              </a:ext>
            </a:extLst>
          </p:cNvPr>
          <p:cNvSpPr/>
          <p:nvPr/>
        </p:nvSpPr>
        <p:spPr>
          <a:xfrm>
            <a:off x="5095262" y="2630906"/>
            <a:ext cx="609600" cy="609600"/>
          </a:xfrm>
          <a:prstGeom prst="rect">
            <a:avLst/>
          </a:prstGeom>
          <a:solidFill>
            <a:srgbClr val="FFFFFF"/>
          </a:solidFill>
          <a:ln w="28575">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5BB7B"/>
                </a:solidFill>
              </a:rPr>
              <a:t>+1</a:t>
            </a:r>
          </a:p>
        </p:txBody>
      </p:sp>
      <p:sp>
        <p:nvSpPr>
          <p:cNvPr id="9" name="Rectangle 8">
            <a:extLst>
              <a:ext uri="{FF2B5EF4-FFF2-40B4-BE49-F238E27FC236}">
                <a16:creationId xmlns:a16="http://schemas.microsoft.com/office/drawing/2014/main" id="{20DDDB54-41E3-0883-5C9A-3D19CA6FBD5B}"/>
              </a:ext>
            </a:extLst>
          </p:cNvPr>
          <p:cNvSpPr/>
          <p:nvPr/>
        </p:nvSpPr>
        <p:spPr>
          <a:xfrm>
            <a:off x="5095262" y="794341"/>
            <a:ext cx="609600" cy="609600"/>
          </a:xfrm>
          <a:prstGeom prst="rect">
            <a:avLst/>
          </a:prstGeom>
          <a:solidFill>
            <a:srgbClr val="FFFFFF"/>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+1</a:t>
            </a:r>
          </a:p>
        </p:txBody>
      </p:sp>
      <p:sp>
        <p:nvSpPr>
          <p:cNvPr id="16" name="Down Arrow 15">
            <a:extLst>
              <a:ext uri="{FF2B5EF4-FFF2-40B4-BE49-F238E27FC236}">
                <a16:creationId xmlns:a16="http://schemas.microsoft.com/office/drawing/2014/main" id="{AA224E14-00D2-13B2-101A-FB830EA441E9}"/>
              </a:ext>
            </a:extLst>
          </p:cNvPr>
          <p:cNvSpPr/>
          <p:nvPr/>
        </p:nvSpPr>
        <p:spPr>
          <a:xfrm rot="16200000">
            <a:off x="4537558" y="1609008"/>
            <a:ext cx="233003" cy="905556"/>
          </a:xfrm>
          <a:prstGeom prst="downArrow">
            <a:avLst>
              <a:gd name="adj1" fmla="val 15385"/>
              <a:gd name="adj2" fmla="val 8223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16">
            <a:extLst>
              <a:ext uri="{FF2B5EF4-FFF2-40B4-BE49-F238E27FC236}">
                <a16:creationId xmlns:a16="http://schemas.microsoft.com/office/drawing/2014/main" id="{55D8B036-5C8B-0FD0-C9C0-082924DEDC70}"/>
              </a:ext>
            </a:extLst>
          </p:cNvPr>
          <p:cNvSpPr/>
          <p:nvPr/>
        </p:nvSpPr>
        <p:spPr>
          <a:xfrm rot="16200000">
            <a:off x="4547233" y="3465921"/>
            <a:ext cx="233003" cy="905556"/>
          </a:xfrm>
          <a:prstGeom prst="downArrow">
            <a:avLst>
              <a:gd name="adj1" fmla="val 15385"/>
              <a:gd name="adj2" fmla="val 74390"/>
            </a:avLst>
          </a:prstGeom>
          <a:solidFill>
            <a:srgbClr val="65BB7B"/>
          </a:solidFill>
          <a:ln>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Down Arrow 17">
            <a:extLst>
              <a:ext uri="{FF2B5EF4-FFF2-40B4-BE49-F238E27FC236}">
                <a16:creationId xmlns:a16="http://schemas.microsoft.com/office/drawing/2014/main" id="{A544340B-982D-32EC-9B3E-FD083192BE62}"/>
              </a:ext>
            </a:extLst>
          </p:cNvPr>
          <p:cNvSpPr/>
          <p:nvPr/>
        </p:nvSpPr>
        <p:spPr>
          <a:xfrm rot="16200000">
            <a:off x="4535659" y="5281302"/>
            <a:ext cx="233003" cy="905556"/>
          </a:xfrm>
          <a:prstGeom prst="downArrow">
            <a:avLst>
              <a:gd name="adj1" fmla="val 15385"/>
              <a:gd name="adj2" fmla="val 74390"/>
            </a:avLst>
          </a:prstGeom>
          <a:solidFill>
            <a:srgbClr val="5A5AA8"/>
          </a:solidFill>
          <a:ln>
            <a:solidFill>
              <a:srgbClr val="5A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wn Arrow 18">
            <a:extLst>
              <a:ext uri="{FF2B5EF4-FFF2-40B4-BE49-F238E27FC236}">
                <a16:creationId xmlns:a16="http://schemas.microsoft.com/office/drawing/2014/main" id="{FF8A5634-7FC2-4681-C348-A4BA428ED404}"/>
              </a:ext>
            </a:extLst>
          </p:cNvPr>
          <p:cNvSpPr/>
          <p:nvPr/>
        </p:nvSpPr>
        <p:spPr>
          <a:xfrm>
            <a:off x="5308571" y="5067192"/>
            <a:ext cx="168685" cy="373946"/>
          </a:xfrm>
          <a:prstGeom prst="downArrow">
            <a:avLst>
              <a:gd name="adj1" fmla="val 15385"/>
              <a:gd name="adj2" fmla="val 98016"/>
            </a:avLst>
          </a:prstGeom>
          <a:solidFill>
            <a:srgbClr val="5A5AA8"/>
          </a:solidFill>
          <a:ln>
            <a:solidFill>
              <a:srgbClr val="5A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Down Arrow 19">
            <a:extLst>
              <a:ext uri="{FF2B5EF4-FFF2-40B4-BE49-F238E27FC236}">
                <a16:creationId xmlns:a16="http://schemas.microsoft.com/office/drawing/2014/main" id="{35C3A859-3C92-0D72-2BE1-873A1E38444B}"/>
              </a:ext>
            </a:extLst>
          </p:cNvPr>
          <p:cNvSpPr/>
          <p:nvPr/>
        </p:nvSpPr>
        <p:spPr>
          <a:xfrm>
            <a:off x="5308570" y="3245545"/>
            <a:ext cx="168685" cy="373946"/>
          </a:xfrm>
          <a:prstGeom prst="downArrow">
            <a:avLst>
              <a:gd name="adj1" fmla="val 15385"/>
              <a:gd name="adj2" fmla="val 98016"/>
            </a:avLst>
          </a:prstGeom>
          <a:solidFill>
            <a:srgbClr val="65BB7B"/>
          </a:solidFill>
          <a:ln>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Down Arrow 20">
            <a:extLst>
              <a:ext uri="{FF2B5EF4-FFF2-40B4-BE49-F238E27FC236}">
                <a16:creationId xmlns:a16="http://schemas.microsoft.com/office/drawing/2014/main" id="{603A4F60-1134-8BE5-7B78-F2DD32A9464A}"/>
              </a:ext>
            </a:extLst>
          </p:cNvPr>
          <p:cNvSpPr/>
          <p:nvPr/>
        </p:nvSpPr>
        <p:spPr>
          <a:xfrm>
            <a:off x="5315718" y="1394797"/>
            <a:ext cx="168685" cy="373946"/>
          </a:xfrm>
          <a:prstGeom prst="downArrow">
            <a:avLst>
              <a:gd name="adj1" fmla="val 15385"/>
              <a:gd name="adj2" fmla="val 9801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wn Arrow 21">
            <a:extLst>
              <a:ext uri="{FF2B5EF4-FFF2-40B4-BE49-F238E27FC236}">
                <a16:creationId xmlns:a16="http://schemas.microsoft.com/office/drawing/2014/main" id="{BF774299-3463-3BFD-2F7B-FABDF6EBDD2A}"/>
              </a:ext>
            </a:extLst>
          </p:cNvPr>
          <p:cNvSpPr/>
          <p:nvPr/>
        </p:nvSpPr>
        <p:spPr>
          <a:xfrm rot="16200000">
            <a:off x="6196762" y="3305171"/>
            <a:ext cx="233003" cy="1199206"/>
          </a:xfrm>
          <a:prstGeom prst="downArrow">
            <a:avLst>
              <a:gd name="adj1" fmla="val 15385"/>
              <a:gd name="adj2" fmla="val 7439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4F89CF22-66F9-27CF-AE29-F81E5BC780DE}"/>
              </a:ext>
            </a:extLst>
          </p:cNvPr>
          <p:cNvSpPr/>
          <p:nvPr/>
        </p:nvSpPr>
        <p:spPr>
          <a:xfrm>
            <a:off x="5125688" y="3620975"/>
            <a:ext cx="567599" cy="567599"/>
          </a:xfrm>
          <a:prstGeom prst="ellipse">
            <a:avLst/>
          </a:prstGeom>
          <a:solidFill>
            <a:srgbClr val="FFFFFF"/>
          </a:solidFill>
          <a:ln w="28575">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5BB7B"/>
                </a:solidFill>
                <a:latin typeface="Avenir" panose="02000503020000020003" pitchFamily="2" charset="0"/>
              </a:rPr>
              <a:t>x</a:t>
            </a:r>
          </a:p>
        </p:txBody>
      </p:sp>
      <p:sp>
        <p:nvSpPr>
          <p:cNvPr id="23" name="Down Arrow 22">
            <a:extLst>
              <a:ext uri="{FF2B5EF4-FFF2-40B4-BE49-F238E27FC236}">
                <a16:creationId xmlns:a16="http://schemas.microsoft.com/office/drawing/2014/main" id="{208F86F8-8792-4AF0-F008-9B1A32985A1E}"/>
              </a:ext>
            </a:extLst>
          </p:cNvPr>
          <p:cNvSpPr/>
          <p:nvPr/>
        </p:nvSpPr>
        <p:spPr>
          <a:xfrm rot="19113398">
            <a:off x="6226112" y="1796340"/>
            <a:ext cx="233003" cy="2156115"/>
          </a:xfrm>
          <a:prstGeom prst="downArrow">
            <a:avLst>
              <a:gd name="adj1" fmla="val 15385"/>
              <a:gd name="adj2" fmla="val 7439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Down Arrow 23">
            <a:extLst>
              <a:ext uri="{FF2B5EF4-FFF2-40B4-BE49-F238E27FC236}">
                <a16:creationId xmlns:a16="http://schemas.microsoft.com/office/drawing/2014/main" id="{2FD1E9E8-BE37-7AB1-A718-88996C0B917C}"/>
              </a:ext>
            </a:extLst>
          </p:cNvPr>
          <p:cNvSpPr/>
          <p:nvPr/>
        </p:nvSpPr>
        <p:spPr>
          <a:xfrm rot="2486602" flipV="1">
            <a:off x="6228463" y="3857092"/>
            <a:ext cx="233003" cy="2156115"/>
          </a:xfrm>
          <a:prstGeom prst="downArrow">
            <a:avLst>
              <a:gd name="adj1" fmla="val 15385"/>
              <a:gd name="adj2" fmla="val 7439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0D8B98D6-CDF8-D179-9385-69D64A0BDD6E}"/>
              </a:ext>
            </a:extLst>
          </p:cNvPr>
          <p:cNvSpPr/>
          <p:nvPr/>
        </p:nvSpPr>
        <p:spPr>
          <a:xfrm>
            <a:off x="5116262" y="1770607"/>
            <a:ext cx="567599" cy="567599"/>
          </a:xfrm>
          <a:prstGeom prst="ellipse">
            <a:avLst/>
          </a:prstGeom>
          <a:solidFill>
            <a:srgbClr val="FFFFFF"/>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Avenir" panose="02000503020000020003" pitchFamily="2" charset="0"/>
              </a:rPr>
              <a:t>x</a:t>
            </a:r>
          </a:p>
        </p:txBody>
      </p:sp>
      <p:sp>
        <p:nvSpPr>
          <p:cNvPr id="14" name="Oval 13">
            <a:extLst>
              <a:ext uri="{FF2B5EF4-FFF2-40B4-BE49-F238E27FC236}">
                <a16:creationId xmlns:a16="http://schemas.microsoft.com/office/drawing/2014/main" id="{88F63EF4-B6D1-A73C-5EAB-59975D6D2F33}"/>
              </a:ext>
            </a:extLst>
          </p:cNvPr>
          <p:cNvSpPr/>
          <p:nvPr/>
        </p:nvSpPr>
        <p:spPr>
          <a:xfrm>
            <a:off x="5126379" y="5450282"/>
            <a:ext cx="567599" cy="567599"/>
          </a:xfrm>
          <a:prstGeom prst="ellipse">
            <a:avLst/>
          </a:prstGeom>
          <a:solidFill>
            <a:srgbClr val="FFFFFF"/>
          </a:solidFill>
          <a:ln w="28575">
            <a:solidFill>
              <a:srgbClr val="5A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5A5AA8"/>
                </a:solidFill>
                <a:latin typeface="Avenir" panose="02000503020000020003" pitchFamily="2" charset="0"/>
              </a:rPr>
              <a:t>x</a:t>
            </a:r>
          </a:p>
        </p:txBody>
      </p:sp>
      <p:sp>
        <p:nvSpPr>
          <p:cNvPr id="25" name="Down Arrow 24">
            <a:extLst>
              <a:ext uri="{FF2B5EF4-FFF2-40B4-BE49-F238E27FC236}">
                <a16:creationId xmlns:a16="http://schemas.microsoft.com/office/drawing/2014/main" id="{232AD3E8-48D9-21F0-0051-BFA755DD7C7D}"/>
              </a:ext>
            </a:extLst>
          </p:cNvPr>
          <p:cNvSpPr/>
          <p:nvPr/>
        </p:nvSpPr>
        <p:spPr>
          <a:xfrm rot="16200000">
            <a:off x="7729284" y="3580057"/>
            <a:ext cx="233003" cy="657900"/>
          </a:xfrm>
          <a:prstGeom prst="downArrow">
            <a:avLst>
              <a:gd name="adj1" fmla="val 15385"/>
              <a:gd name="adj2" fmla="val 7439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wn Arrow 25">
            <a:extLst>
              <a:ext uri="{FF2B5EF4-FFF2-40B4-BE49-F238E27FC236}">
                <a16:creationId xmlns:a16="http://schemas.microsoft.com/office/drawing/2014/main" id="{02E072F7-65BE-7EFA-B6F1-A68114B883C2}"/>
              </a:ext>
            </a:extLst>
          </p:cNvPr>
          <p:cNvSpPr/>
          <p:nvPr/>
        </p:nvSpPr>
        <p:spPr>
          <a:xfrm rot="16200000">
            <a:off x="8951168" y="3589749"/>
            <a:ext cx="233003" cy="657900"/>
          </a:xfrm>
          <a:prstGeom prst="downArrow">
            <a:avLst>
              <a:gd name="adj1" fmla="val 15385"/>
              <a:gd name="adj2" fmla="val 7439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88B8B0D5-1D1E-B52D-9FB9-FF225BBAA797}"/>
              </a:ext>
            </a:extLst>
          </p:cNvPr>
          <p:cNvSpPr/>
          <p:nvPr/>
        </p:nvSpPr>
        <p:spPr>
          <a:xfrm>
            <a:off x="6968056" y="3620975"/>
            <a:ext cx="567599" cy="567599"/>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panose="02000503020000020003" pitchFamily="2" charset="0"/>
              </a:rPr>
              <a:t>+</a:t>
            </a:r>
          </a:p>
        </p:txBody>
      </p:sp>
      <p:sp>
        <p:nvSpPr>
          <p:cNvPr id="27" name="Rectangle 26">
            <a:extLst>
              <a:ext uri="{FF2B5EF4-FFF2-40B4-BE49-F238E27FC236}">
                <a16:creationId xmlns:a16="http://schemas.microsoft.com/office/drawing/2014/main" id="{42FF796A-AFEE-02D3-5FE0-2C603F7170E3}"/>
              </a:ext>
            </a:extLst>
          </p:cNvPr>
          <p:cNvSpPr/>
          <p:nvPr/>
        </p:nvSpPr>
        <p:spPr>
          <a:xfrm>
            <a:off x="8162036" y="3599974"/>
            <a:ext cx="609600" cy="609600"/>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65BB7B"/>
              </a:solidFill>
            </a:endParaRPr>
          </a:p>
        </p:txBody>
      </p:sp>
      <p:grpSp>
        <p:nvGrpSpPr>
          <p:cNvPr id="34" name="Group 33">
            <a:extLst>
              <a:ext uri="{FF2B5EF4-FFF2-40B4-BE49-F238E27FC236}">
                <a16:creationId xmlns:a16="http://schemas.microsoft.com/office/drawing/2014/main" id="{8A85FF35-C1A1-E35A-BC2A-524BC16FBB22}"/>
              </a:ext>
            </a:extLst>
          </p:cNvPr>
          <p:cNvGrpSpPr/>
          <p:nvPr/>
        </p:nvGrpSpPr>
        <p:grpSpPr>
          <a:xfrm>
            <a:off x="8312150" y="3827287"/>
            <a:ext cx="292100" cy="136128"/>
            <a:chOff x="8312150" y="3801163"/>
            <a:chExt cx="292100" cy="136128"/>
          </a:xfrm>
        </p:grpSpPr>
        <p:cxnSp>
          <p:nvCxnSpPr>
            <p:cNvPr id="30" name="Straight Connector 29">
              <a:extLst>
                <a:ext uri="{FF2B5EF4-FFF2-40B4-BE49-F238E27FC236}">
                  <a16:creationId xmlns:a16="http://schemas.microsoft.com/office/drawing/2014/main" id="{5807969D-D1DA-39D5-29DA-97322CD26723}"/>
                </a:ext>
              </a:extLst>
            </p:cNvPr>
            <p:cNvCxnSpPr/>
            <p:nvPr/>
          </p:nvCxnSpPr>
          <p:spPr>
            <a:xfrm>
              <a:off x="8312150" y="3931399"/>
              <a:ext cx="1546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ACE6F1B-1178-3B1E-A224-C4398F0DAF65}"/>
                </a:ext>
              </a:extLst>
            </p:cNvPr>
            <p:cNvCxnSpPr>
              <a:cxnSpLocks/>
            </p:cNvCxnSpPr>
            <p:nvPr/>
          </p:nvCxnSpPr>
          <p:spPr>
            <a:xfrm flipH="1">
              <a:off x="8453774" y="3801163"/>
              <a:ext cx="150476" cy="1361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6F92DC7C-7376-7D91-061C-14063235C53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
        <p:nvSpPr>
          <p:cNvPr id="11" name="TextBox 10">
            <a:extLst>
              <a:ext uri="{FF2B5EF4-FFF2-40B4-BE49-F238E27FC236}">
                <a16:creationId xmlns:a16="http://schemas.microsoft.com/office/drawing/2014/main" id="{30F073B4-510C-BE4E-AB3B-4AFCC4DD1085}"/>
              </a:ext>
            </a:extLst>
          </p:cNvPr>
          <p:cNvSpPr txBox="1"/>
          <p:nvPr/>
        </p:nvSpPr>
        <p:spPr>
          <a:xfrm>
            <a:off x="0" y="0"/>
            <a:ext cx="9544050" cy="584775"/>
          </a:xfrm>
          <a:prstGeom prst="rect">
            <a:avLst/>
          </a:prstGeom>
          <a:noFill/>
        </p:spPr>
        <p:txBody>
          <a:bodyPr wrap="square" rtlCol="0">
            <a:spAutoFit/>
          </a:bodyPr>
          <a:lstStyle/>
          <a:p>
            <a:r>
              <a:rPr lang="en-US" sz="3200"/>
              <a:t>Simple filter for deteriming the yellowness of a pixel</a:t>
            </a:r>
          </a:p>
        </p:txBody>
      </p:sp>
    </p:spTree>
    <p:extLst>
      <p:ext uri="{BB962C8B-B14F-4D97-AF65-F5344CB8AC3E}">
        <p14:creationId xmlns:p14="http://schemas.microsoft.com/office/powerpoint/2010/main" val="134511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16003">
            <a:extLst>
              <a:ext uri="{FF2B5EF4-FFF2-40B4-BE49-F238E27FC236}">
                <a16:creationId xmlns:a16="http://schemas.microsoft.com/office/drawing/2014/main" id="{3B1B0F19-5AFE-490F-BF03-39FF85C15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587" y="671512"/>
            <a:ext cx="6600825" cy="55149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00A9EAF-887F-46C8-8192-4AFEF6ABBFD4}"/>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Glassner, A. (2021). </a:t>
            </a:r>
            <a:r>
              <a:rPr lang="en-US" sz="1400" i="1" dirty="0">
                <a:solidFill>
                  <a:schemeClr val="tx1">
                    <a:lumMod val="65000"/>
                    <a:lumOff val="35000"/>
                  </a:schemeClr>
                </a:solidFill>
                <a:latin typeface="+mj-lt"/>
                <a:ea typeface="Verdana" panose="020B0604030504040204" pitchFamily="34" charset="0"/>
              </a:rPr>
              <a:t>Deep learning: A visual approach</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San Francisco, CA: No Starch Press. (Chapter 16)</a:t>
            </a:r>
            <a:endParaRPr lang="en-US" sz="1400" dirty="0">
              <a:solidFill>
                <a:schemeClr val="tx1">
                  <a:lumMod val="65000"/>
                  <a:lumOff val="35000"/>
                </a:schemeClr>
              </a:solidFill>
              <a:latin typeface="+mj-lt"/>
              <a:ea typeface="Verdana" panose="020B0604030504040204" pitchFamily="34" charset="0"/>
            </a:endParaRPr>
          </a:p>
        </p:txBody>
      </p:sp>
      <p:pic>
        <p:nvPicPr>
          <p:cNvPr id="2" name="Picture 1">
            <a:extLst>
              <a:ext uri="{FF2B5EF4-FFF2-40B4-BE49-F238E27FC236}">
                <a16:creationId xmlns:a16="http://schemas.microsoft.com/office/drawing/2014/main" id="{41CE7E9A-C25F-6309-3DF0-DFED636C5C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426376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16004">
            <a:extLst>
              <a:ext uri="{FF2B5EF4-FFF2-40B4-BE49-F238E27FC236}">
                <a16:creationId xmlns:a16="http://schemas.microsoft.com/office/drawing/2014/main" id="{BE352915-61B8-4F43-B389-E1DB0AFE6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4638" y="1671638"/>
            <a:ext cx="6562725" cy="35147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2E1B2B1-323E-42BA-A8AD-1EB02B490DEF}"/>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Glassner, A. (2021). </a:t>
            </a:r>
            <a:r>
              <a:rPr lang="en-US" sz="1400" i="1" dirty="0">
                <a:solidFill>
                  <a:schemeClr val="tx1">
                    <a:lumMod val="65000"/>
                    <a:lumOff val="35000"/>
                  </a:schemeClr>
                </a:solidFill>
                <a:latin typeface="+mj-lt"/>
                <a:ea typeface="Verdana" panose="020B0604030504040204" pitchFamily="34" charset="0"/>
              </a:rPr>
              <a:t>Deep learning: A visual approach</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San Francisco, CA: No Starch Press. (Chapter 16)</a:t>
            </a:r>
            <a:endParaRPr lang="en-US" sz="1400" dirty="0">
              <a:solidFill>
                <a:schemeClr val="tx1">
                  <a:lumMod val="65000"/>
                  <a:lumOff val="35000"/>
                </a:schemeClr>
              </a:solidFill>
              <a:latin typeface="+mj-lt"/>
              <a:ea typeface="Verdana" panose="020B0604030504040204" pitchFamily="34" charset="0"/>
            </a:endParaRPr>
          </a:p>
        </p:txBody>
      </p:sp>
      <p:pic>
        <p:nvPicPr>
          <p:cNvPr id="2" name="Picture 1">
            <a:extLst>
              <a:ext uri="{FF2B5EF4-FFF2-40B4-BE49-F238E27FC236}">
                <a16:creationId xmlns:a16="http://schemas.microsoft.com/office/drawing/2014/main" id="{FADB9734-3E8C-521B-EF6E-5A8232C18B2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255164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11CE-7E82-3A4B-BAD6-61A39C7FC2E7}"/>
              </a:ext>
            </a:extLst>
          </p:cNvPr>
          <p:cNvSpPr>
            <a:spLocks noGrp="1"/>
          </p:cNvSpPr>
          <p:nvPr>
            <p:ph type="title"/>
          </p:nvPr>
        </p:nvSpPr>
        <p:spPr/>
        <p:txBody>
          <a:bodyPr/>
          <a:lstStyle/>
          <a:p>
            <a:r>
              <a:rPr lang="en-US"/>
              <a:t>1. CNN intuitions</a:t>
            </a:r>
          </a:p>
        </p:txBody>
      </p:sp>
      <p:sp>
        <p:nvSpPr>
          <p:cNvPr id="3" name="Text Placeholder 2">
            <a:extLst>
              <a:ext uri="{FF2B5EF4-FFF2-40B4-BE49-F238E27FC236}">
                <a16:creationId xmlns:a16="http://schemas.microsoft.com/office/drawing/2014/main" id="{13A204CE-E84A-A049-B875-0CB9B61131A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16357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16005">
            <a:extLst>
              <a:ext uri="{FF2B5EF4-FFF2-40B4-BE49-F238E27FC236}">
                <a16:creationId xmlns:a16="http://schemas.microsoft.com/office/drawing/2014/main" id="{ABFBF463-700B-4F0E-B823-75CEAF388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0825" y="2347913"/>
            <a:ext cx="6610350" cy="21621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33EAEA2-611E-4AB2-BBED-4075B308BBB2}"/>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Glassner, A. (2021). </a:t>
            </a:r>
            <a:r>
              <a:rPr lang="en-US" sz="1400" i="1" dirty="0">
                <a:solidFill>
                  <a:schemeClr val="tx1">
                    <a:lumMod val="65000"/>
                    <a:lumOff val="35000"/>
                  </a:schemeClr>
                </a:solidFill>
                <a:latin typeface="+mj-lt"/>
                <a:ea typeface="Verdana" panose="020B0604030504040204" pitchFamily="34" charset="0"/>
              </a:rPr>
              <a:t>Deep learning: A visual approach</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San Francisco, CA: No Starch Press. (Chapter 16)</a:t>
            </a:r>
            <a:endParaRPr lang="en-US" sz="1400" dirty="0">
              <a:solidFill>
                <a:schemeClr val="tx1">
                  <a:lumMod val="65000"/>
                  <a:lumOff val="35000"/>
                </a:schemeClr>
              </a:solidFill>
              <a:latin typeface="+mj-lt"/>
              <a:ea typeface="Verdana" panose="020B0604030504040204" pitchFamily="34" charset="0"/>
            </a:endParaRPr>
          </a:p>
        </p:txBody>
      </p:sp>
      <p:pic>
        <p:nvPicPr>
          <p:cNvPr id="2" name="Picture 1">
            <a:extLst>
              <a:ext uri="{FF2B5EF4-FFF2-40B4-BE49-F238E27FC236}">
                <a16:creationId xmlns:a16="http://schemas.microsoft.com/office/drawing/2014/main" id="{3D248CB3-6CFC-B9E5-8216-565D2A8E786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384460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9C7923-C536-48CC-8E45-5459E73CC683}"/>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Glassner, A. (2021). </a:t>
            </a:r>
            <a:r>
              <a:rPr lang="en-US" sz="1400" i="1" dirty="0">
                <a:solidFill>
                  <a:schemeClr val="tx1">
                    <a:lumMod val="65000"/>
                    <a:lumOff val="35000"/>
                  </a:schemeClr>
                </a:solidFill>
                <a:latin typeface="+mj-lt"/>
                <a:ea typeface="Verdana" panose="020B0604030504040204" pitchFamily="34" charset="0"/>
              </a:rPr>
              <a:t>Deep learning: A visual approach</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San Francisco, CA: No Starch Press. (Chapter 16)</a:t>
            </a:r>
            <a:endParaRPr lang="en-US" sz="1400" dirty="0">
              <a:solidFill>
                <a:schemeClr val="tx1">
                  <a:lumMod val="65000"/>
                  <a:lumOff val="35000"/>
                </a:schemeClr>
              </a:solidFill>
              <a:latin typeface="+mj-lt"/>
              <a:ea typeface="Verdana" panose="020B0604030504040204" pitchFamily="34" charset="0"/>
            </a:endParaRPr>
          </a:p>
        </p:txBody>
      </p:sp>
      <p:pic>
        <p:nvPicPr>
          <p:cNvPr id="8194" name="Picture 2" descr="F16009">
            <a:extLst>
              <a:ext uri="{FF2B5EF4-FFF2-40B4-BE49-F238E27FC236}">
                <a16:creationId xmlns:a16="http://schemas.microsoft.com/office/drawing/2014/main" id="{1DC4E2DC-5327-427C-AB88-2BF6CA228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1925" y="2014538"/>
            <a:ext cx="4248150" cy="28289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AA59C96-179E-4318-4559-7FAD82C13CF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
        <p:nvSpPr>
          <p:cNvPr id="5" name="TextBox 4">
            <a:extLst>
              <a:ext uri="{FF2B5EF4-FFF2-40B4-BE49-F238E27FC236}">
                <a16:creationId xmlns:a16="http://schemas.microsoft.com/office/drawing/2014/main" id="{BF9FA064-87D5-DF48-BF04-17B5DA949B7A}"/>
              </a:ext>
            </a:extLst>
          </p:cNvPr>
          <p:cNvSpPr txBox="1"/>
          <p:nvPr/>
        </p:nvSpPr>
        <p:spPr>
          <a:xfrm>
            <a:off x="0" y="0"/>
            <a:ext cx="9544050" cy="584775"/>
          </a:xfrm>
          <a:prstGeom prst="rect">
            <a:avLst/>
          </a:prstGeom>
          <a:noFill/>
        </p:spPr>
        <p:txBody>
          <a:bodyPr wrap="square" rtlCol="0">
            <a:spAutoFit/>
          </a:bodyPr>
          <a:lstStyle/>
          <a:p>
            <a:r>
              <a:rPr lang="en-US" sz="3200"/>
              <a:t>Using larger kernels</a:t>
            </a:r>
          </a:p>
        </p:txBody>
      </p:sp>
    </p:spTree>
    <p:extLst>
      <p:ext uri="{BB962C8B-B14F-4D97-AF65-F5344CB8AC3E}">
        <p14:creationId xmlns:p14="http://schemas.microsoft.com/office/powerpoint/2010/main" val="97096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88D07A-9CCE-4FAB-B5BF-7E5E30878B66}"/>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https://www.youtube.com/watch?v=XuD4C8vJzEQ</a:t>
            </a:r>
          </a:p>
        </p:txBody>
      </p:sp>
      <p:pic>
        <p:nvPicPr>
          <p:cNvPr id="6" name="Picture 5">
            <a:extLst>
              <a:ext uri="{FF2B5EF4-FFF2-40B4-BE49-F238E27FC236}">
                <a16:creationId xmlns:a16="http://schemas.microsoft.com/office/drawing/2014/main" id="{D1C4E0AC-068D-487E-B31B-E65E74F3576D}"/>
              </a:ext>
            </a:extLst>
          </p:cNvPr>
          <p:cNvPicPr>
            <a:picLocks noChangeAspect="1"/>
          </p:cNvPicPr>
          <p:nvPr/>
        </p:nvPicPr>
        <p:blipFill>
          <a:blip r:embed="rId4"/>
          <a:stretch>
            <a:fillRect/>
          </a:stretch>
        </p:blipFill>
        <p:spPr>
          <a:xfrm>
            <a:off x="632601" y="2136564"/>
            <a:ext cx="3502750" cy="2403176"/>
          </a:xfrm>
          <a:prstGeom prst="rect">
            <a:avLst/>
          </a:prstGeom>
        </p:spPr>
      </p:pic>
      <p:pic>
        <p:nvPicPr>
          <p:cNvPr id="8" name="Picture 7">
            <a:extLst>
              <a:ext uri="{FF2B5EF4-FFF2-40B4-BE49-F238E27FC236}">
                <a16:creationId xmlns:a16="http://schemas.microsoft.com/office/drawing/2014/main" id="{0C065081-8886-40CB-BAE4-840657EB167A}"/>
              </a:ext>
            </a:extLst>
          </p:cNvPr>
          <p:cNvPicPr>
            <a:picLocks noChangeAspect="1"/>
          </p:cNvPicPr>
          <p:nvPr/>
        </p:nvPicPr>
        <p:blipFill>
          <a:blip r:embed="rId5"/>
          <a:stretch>
            <a:fillRect/>
          </a:stretch>
        </p:blipFill>
        <p:spPr>
          <a:xfrm>
            <a:off x="5723861" y="2666892"/>
            <a:ext cx="1830035" cy="1107653"/>
          </a:xfrm>
          <a:prstGeom prst="rect">
            <a:avLst/>
          </a:prstGeom>
        </p:spPr>
      </p:pic>
      <p:pic>
        <p:nvPicPr>
          <p:cNvPr id="10" name="Picture 9">
            <a:extLst>
              <a:ext uri="{FF2B5EF4-FFF2-40B4-BE49-F238E27FC236}">
                <a16:creationId xmlns:a16="http://schemas.microsoft.com/office/drawing/2014/main" id="{53706ED7-5848-4E0D-BFD5-39AF2FD48497}"/>
              </a:ext>
            </a:extLst>
          </p:cNvPr>
          <p:cNvPicPr>
            <a:picLocks noChangeAspect="1"/>
          </p:cNvPicPr>
          <p:nvPr/>
        </p:nvPicPr>
        <p:blipFill>
          <a:blip r:embed="rId6"/>
          <a:stretch>
            <a:fillRect/>
          </a:stretch>
        </p:blipFill>
        <p:spPr>
          <a:xfrm>
            <a:off x="8832113" y="2453094"/>
            <a:ext cx="2414825" cy="1441687"/>
          </a:xfrm>
          <a:prstGeom prst="rect">
            <a:avLst/>
          </a:prstGeom>
        </p:spPr>
      </p:pic>
      <p:sp>
        <p:nvSpPr>
          <p:cNvPr id="11" name="TextBox 10">
            <a:extLst>
              <a:ext uri="{FF2B5EF4-FFF2-40B4-BE49-F238E27FC236}">
                <a16:creationId xmlns:a16="http://schemas.microsoft.com/office/drawing/2014/main" id="{CDC064C1-244D-4FFB-AC8B-A5C0899611C6}"/>
              </a:ext>
            </a:extLst>
          </p:cNvPr>
          <p:cNvSpPr txBox="1"/>
          <p:nvPr/>
        </p:nvSpPr>
        <p:spPr>
          <a:xfrm>
            <a:off x="4897048" y="3032140"/>
            <a:ext cx="298480" cy="400110"/>
          </a:xfrm>
          <a:prstGeom prst="rect">
            <a:avLst/>
          </a:prstGeom>
          <a:noFill/>
        </p:spPr>
        <p:txBody>
          <a:bodyPr wrap="none" rtlCol="0">
            <a:spAutoFit/>
          </a:bodyPr>
          <a:lstStyle/>
          <a:p>
            <a:r>
              <a:rPr lang="en-US" sz="2000" dirty="0">
                <a:latin typeface="Avenir" panose="02000503020000020003" pitchFamily="2" charset="0"/>
              </a:rPr>
              <a:t>*</a:t>
            </a:r>
          </a:p>
        </p:txBody>
      </p:sp>
      <p:sp>
        <p:nvSpPr>
          <p:cNvPr id="13" name="TextBox 12">
            <a:extLst>
              <a:ext uri="{FF2B5EF4-FFF2-40B4-BE49-F238E27FC236}">
                <a16:creationId xmlns:a16="http://schemas.microsoft.com/office/drawing/2014/main" id="{90BCB7D6-39A5-4489-B1E6-2E24B15D0212}"/>
              </a:ext>
            </a:extLst>
          </p:cNvPr>
          <p:cNvSpPr txBox="1"/>
          <p:nvPr/>
        </p:nvSpPr>
        <p:spPr>
          <a:xfrm>
            <a:off x="8067803" y="3037456"/>
            <a:ext cx="356188" cy="400110"/>
          </a:xfrm>
          <a:prstGeom prst="rect">
            <a:avLst/>
          </a:prstGeom>
          <a:noFill/>
        </p:spPr>
        <p:txBody>
          <a:bodyPr wrap="none" rtlCol="0">
            <a:spAutoFit/>
          </a:bodyPr>
          <a:lstStyle/>
          <a:p>
            <a:r>
              <a:rPr lang="en-US" sz="2000" dirty="0">
                <a:latin typeface="Avenir" panose="02000503020000020003" pitchFamily="2" charset="0"/>
              </a:rPr>
              <a:t>=</a:t>
            </a:r>
          </a:p>
        </p:txBody>
      </p:sp>
      <p:sp>
        <p:nvSpPr>
          <p:cNvPr id="17" name="TextBox 16">
            <a:extLst>
              <a:ext uri="{FF2B5EF4-FFF2-40B4-BE49-F238E27FC236}">
                <a16:creationId xmlns:a16="http://schemas.microsoft.com/office/drawing/2014/main" id="{F25DCC91-3B0E-4017-8608-AC60AA1728CE}"/>
              </a:ext>
            </a:extLst>
          </p:cNvPr>
          <p:cNvSpPr txBox="1"/>
          <p:nvPr/>
        </p:nvSpPr>
        <p:spPr>
          <a:xfrm>
            <a:off x="632601" y="4715342"/>
            <a:ext cx="5442516" cy="338554"/>
          </a:xfrm>
          <a:prstGeom prst="rect">
            <a:avLst/>
          </a:prstGeom>
          <a:noFill/>
        </p:spPr>
        <p:txBody>
          <a:bodyPr wrap="none" rtlCol="0">
            <a:spAutoFit/>
          </a:bodyPr>
          <a:lstStyle/>
          <a:p>
            <a:r>
              <a:rPr lang="en-US" sz="1600" dirty="0"/>
              <a:t>3 x 1 + 1 x 1 + 2 x 1 + 0 x 0 + 5 x 0 + 7 x 0 + 1 x -1 + 8 x -1 + 2 x -1</a:t>
            </a:r>
          </a:p>
        </p:txBody>
      </p:sp>
      <p:pic>
        <p:nvPicPr>
          <p:cNvPr id="19" name="Picture 18">
            <a:extLst>
              <a:ext uri="{FF2B5EF4-FFF2-40B4-BE49-F238E27FC236}">
                <a16:creationId xmlns:a16="http://schemas.microsoft.com/office/drawing/2014/main" id="{CC259BCE-C032-4A0E-B954-DBD32A933F98}"/>
              </a:ext>
            </a:extLst>
          </p:cNvPr>
          <p:cNvPicPr>
            <a:picLocks noChangeAspect="1"/>
          </p:cNvPicPr>
          <p:nvPr/>
        </p:nvPicPr>
        <p:blipFill>
          <a:blip r:embed="rId7"/>
          <a:stretch>
            <a:fillRect/>
          </a:stretch>
        </p:blipFill>
        <p:spPr>
          <a:xfrm>
            <a:off x="8823401" y="2452208"/>
            <a:ext cx="2426840" cy="1441687"/>
          </a:xfrm>
          <a:prstGeom prst="rect">
            <a:avLst/>
          </a:prstGeom>
        </p:spPr>
      </p:pic>
      <p:pic>
        <p:nvPicPr>
          <p:cNvPr id="23" name="Picture 22">
            <a:extLst>
              <a:ext uri="{FF2B5EF4-FFF2-40B4-BE49-F238E27FC236}">
                <a16:creationId xmlns:a16="http://schemas.microsoft.com/office/drawing/2014/main" id="{89EAEE34-B5DF-420B-B606-54C8FCF971B5}"/>
              </a:ext>
            </a:extLst>
          </p:cNvPr>
          <p:cNvPicPr>
            <a:picLocks noChangeAspect="1"/>
          </p:cNvPicPr>
          <p:nvPr/>
        </p:nvPicPr>
        <p:blipFill>
          <a:blip r:embed="rId8"/>
          <a:stretch>
            <a:fillRect/>
          </a:stretch>
        </p:blipFill>
        <p:spPr>
          <a:xfrm>
            <a:off x="8837067" y="2452208"/>
            <a:ext cx="2414826" cy="1441687"/>
          </a:xfrm>
          <a:prstGeom prst="rect">
            <a:avLst/>
          </a:prstGeom>
        </p:spPr>
      </p:pic>
      <p:grpSp>
        <p:nvGrpSpPr>
          <p:cNvPr id="28" name="Group 27">
            <a:extLst>
              <a:ext uri="{FF2B5EF4-FFF2-40B4-BE49-F238E27FC236}">
                <a16:creationId xmlns:a16="http://schemas.microsoft.com/office/drawing/2014/main" id="{9846C716-5919-4D87-BDB5-E4FE440E8CEE}"/>
              </a:ext>
            </a:extLst>
          </p:cNvPr>
          <p:cNvGrpSpPr/>
          <p:nvPr/>
        </p:nvGrpSpPr>
        <p:grpSpPr>
          <a:xfrm>
            <a:off x="621760" y="2135110"/>
            <a:ext cx="3502750" cy="2385754"/>
            <a:chOff x="6696340" y="4199273"/>
            <a:chExt cx="3518067" cy="2432049"/>
          </a:xfrm>
        </p:grpSpPr>
        <p:pic>
          <p:nvPicPr>
            <p:cNvPr id="12" name="Picture 11">
              <a:extLst>
                <a:ext uri="{FF2B5EF4-FFF2-40B4-BE49-F238E27FC236}">
                  <a16:creationId xmlns:a16="http://schemas.microsoft.com/office/drawing/2014/main" id="{57C379D3-1132-4F7B-8FB3-980CE2029D79}"/>
                </a:ext>
              </a:extLst>
            </p:cNvPr>
            <p:cNvPicPr>
              <a:picLocks noChangeAspect="1"/>
            </p:cNvPicPr>
            <p:nvPr/>
          </p:nvPicPr>
          <p:blipFill>
            <a:blip r:embed="rId9"/>
            <a:stretch>
              <a:fillRect/>
            </a:stretch>
          </p:blipFill>
          <p:spPr>
            <a:xfrm>
              <a:off x="6696340" y="4199273"/>
              <a:ext cx="3518067" cy="2432049"/>
            </a:xfrm>
            <a:prstGeom prst="rect">
              <a:avLst/>
            </a:prstGeom>
          </p:spPr>
        </p:pic>
        <p:sp>
          <p:nvSpPr>
            <p:cNvPr id="20" name="Rectangle 19">
              <a:extLst>
                <a:ext uri="{FF2B5EF4-FFF2-40B4-BE49-F238E27FC236}">
                  <a16:creationId xmlns:a16="http://schemas.microsoft.com/office/drawing/2014/main" id="{6DD48366-8546-4B01-876F-9E91AF5D7095}"/>
                </a:ext>
              </a:extLst>
            </p:cNvPr>
            <p:cNvSpPr/>
            <p:nvPr/>
          </p:nvSpPr>
          <p:spPr>
            <a:xfrm>
              <a:off x="6737350" y="4240052"/>
              <a:ext cx="1695450" cy="1183294"/>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A99F615B-CD8B-42FB-AF7F-1F3325A5BBCD}"/>
              </a:ext>
            </a:extLst>
          </p:cNvPr>
          <p:cNvGrpSpPr/>
          <p:nvPr/>
        </p:nvGrpSpPr>
        <p:grpSpPr>
          <a:xfrm>
            <a:off x="608785" y="2134378"/>
            <a:ext cx="3526566" cy="2403176"/>
            <a:chOff x="7318724" y="4321657"/>
            <a:chExt cx="3502750" cy="2412271"/>
          </a:xfrm>
        </p:grpSpPr>
        <p:pic>
          <p:nvPicPr>
            <p:cNvPr id="16" name="Picture 15">
              <a:extLst>
                <a:ext uri="{FF2B5EF4-FFF2-40B4-BE49-F238E27FC236}">
                  <a16:creationId xmlns:a16="http://schemas.microsoft.com/office/drawing/2014/main" id="{73AAB7BA-D3BB-40D0-8125-6F353C5570D7}"/>
                </a:ext>
              </a:extLst>
            </p:cNvPr>
            <p:cNvPicPr>
              <a:picLocks noChangeAspect="1"/>
            </p:cNvPicPr>
            <p:nvPr/>
          </p:nvPicPr>
          <p:blipFill>
            <a:blip r:embed="rId10"/>
            <a:stretch>
              <a:fillRect/>
            </a:stretch>
          </p:blipFill>
          <p:spPr>
            <a:xfrm>
              <a:off x="7318724" y="4321657"/>
              <a:ext cx="3502750" cy="2412271"/>
            </a:xfrm>
            <a:prstGeom prst="rect">
              <a:avLst/>
            </a:prstGeom>
          </p:spPr>
        </p:pic>
        <p:sp>
          <p:nvSpPr>
            <p:cNvPr id="22" name="Rectangle 21">
              <a:extLst>
                <a:ext uri="{FF2B5EF4-FFF2-40B4-BE49-F238E27FC236}">
                  <a16:creationId xmlns:a16="http://schemas.microsoft.com/office/drawing/2014/main" id="{DA7FE43A-B32F-400D-9E4C-8DA4E42C9D04}"/>
                </a:ext>
              </a:extLst>
            </p:cNvPr>
            <p:cNvSpPr/>
            <p:nvPr/>
          </p:nvSpPr>
          <p:spPr>
            <a:xfrm>
              <a:off x="7927976" y="4368800"/>
              <a:ext cx="1701800" cy="1158992"/>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itle 4">
            <a:extLst>
              <a:ext uri="{FF2B5EF4-FFF2-40B4-BE49-F238E27FC236}">
                <a16:creationId xmlns:a16="http://schemas.microsoft.com/office/drawing/2014/main" id="{7D4686BD-F692-4D47-BF9F-0717E79C4F18}"/>
              </a:ext>
            </a:extLst>
          </p:cNvPr>
          <p:cNvSpPr>
            <a:spLocks noGrp="1"/>
          </p:cNvSpPr>
          <p:nvPr>
            <p:ph type="title"/>
          </p:nvPr>
        </p:nvSpPr>
        <p:spPr>
          <a:xfrm>
            <a:off x="0" y="0"/>
            <a:ext cx="12192000" cy="1325563"/>
          </a:xfrm>
        </p:spPr>
        <p:txBody>
          <a:bodyPr>
            <a:normAutofit/>
          </a:bodyPr>
          <a:lstStyle/>
          <a:p>
            <a:pPr algn="ctr"/>
            <a:r>
              <a:rPr lang="en-US" sz="4400" b="1" dirty="0">
                <a:solidFill>
                  <a:schemeClr val="tx1">
                    <a:lumMod val="75000"/>
                    <a:lumOff val="25000"/>
                  </a:schemeClr>
                </a:solidFill>
                <a:latin typeface="Avenir Black" panose="02000503020000020003" pitchFamily="2" charset="0"/>
              </a:rPr>
              <a:t>Convolution</a:t>
            </a:r>
          </a:p>
        </p:txBody>
      </p:sp>
      <p:sp>
        <p:nvSpPr>
          <p:cNvPr id="21" name="TextBox 20">
            <a:extLst>
              <a:ext uri="{FF2B5EF4-FFF2-40B4-BE49-F238E27FC236}">
                <a16:creationId xmlns:a16="http://schemas.microsoft.com/office/drawing/2014/main" id="{FAF63AE4-6F6C-4516-A725-5ADB7DC38CCD}"/>
              </a:ext>
            </a:extLst>
          </p:cNvPr>
          <p:cNvSpPr txBox="1"/>
          <p:nvPr/>
        </p:nvSpPr>
        <p:spPr>
          <a:xfrm>
            <a:off x="635196" y="4702874"/>
            <a:ext cx="5442516" cy="338554"/>
          </a:xfrm>
          <a:prstGeom prst="rect">
            <a:avLst/>
          </a:prstGeom>
          <a:noFill/>
        </p:spPr>
        <p:txBody>
          <a:bodyPr wrap="none" rtlCol="0">
            <a:spAutoFit/>
          </a:bodyPr>
          <a:lstStyle/>
          <a:p>
            <a:r>
              <a:rPr lang="en-US" sz="1600" dirty="0"/>
              <a:t>0 x 1 + 5 x 1 + 7 x 1 + 1 x 0 + 8 x 0 + 2 x 0 + 2 x -1 + 9 x -1 + 5 x -1</a:t>
            </a:r>
          </a:p>
        </p:txBody>
      </p:sp>
      <p:sp>
        <p:nvSpPr>
          <p:cNvPr id="2" name="TextBox 1">
            <a:extLst>
              <a:ext uri="{FF2B5EF4-FFF2-40B4-BE49-F238E27FC236}">
                <a16:creationId xmlns:a16="http://schemas.microsoft.com/office/drawing/2014/main" id="{C89EB54B-784D-4AD6-B4B6-5210F0885220}"/>
              </a:ext>
            </a:extLst>
          </p:cNvPr>
          <p:cNvSpPr txBox="1"/>
          <p:nvPr/>
        </p:nvSpPr>
        <p:spPr>
          <a:xfrm>
            <a:off x="2008257" y="1598726"/>
            <a:ext cx="720069" cy="369332"/>
          </a:xfrm>
          <a:prstGeom prst="rect">
            <a:avLst/>
          </a:prstGeom>
          <a:noFill/>
        </p:spPr>
        <p:txBody>
          <a:bodyPr wrap="none" rtlCol="0">
            <a:spAutoFit/>
          </a:bodyPr>
          <a:lstStyle/>
          <a:p>
            <a:r>
              <a:rPr lang="en-US" dirty="0">
                <a:latin typeface="Avenir" panose="02000503020000020003" pitchFamily="2" charset="0"/>
              </a:rPr>
              <a:t>Input</a:t>
            </a:r>
          </a:p>
        </p:txBody>
      </p:sp>
      <p:sp>
        <p:nvSpPr>
          <p:cNvPr id="24" name="TextBox 23">
            <a:extLst>
              <a:ext uri="{FF2B5EF4-FFF2-40B4-BE49-F238E27FC236}">
                <a16:creationId xmlns:a16="http://schemas.microsoft.com/office/drawing/2014/main" id="{1290B4AB-2531-425D-95A8-944585F0B1F2}"/>
              </a:ext>
            </a:extLst>
          </p:cNvPr>
          <p:cNvSpPr txBox="1"/>
          <p:nvPr/>
        </p:nvSpPr>
        <p:spPr>
          <a:xfrm>
            <a:off x="5850970" y="1598726"/>
            <a:ext cx="1716496" cy="369332"/>
          </a:xfrm>
          <a:prstGeom prst="rect">
            <a:avLst/>
          </a:prstGeom>
          <a:noFill/>
        </p:spPr>
        <p:txBody>
          <a:bodyPr wrap="none" rtlCol="0">
            <a:spAutoFit/>
          </a:bodyPr>
          <a:lstStyle/>
          <a:p>
            <a:r>
              <a:rPr lang="en-US" dirty="0">
                <a:latin typeface="Avenir" panose="02000503020000020003" pitchFamily="2" charset="0"/>
              </a:rPr>
              <a:t>Filter or Kernel</a:t>
            </a:r>
          </a:p>
        </p:txBody>
      </p:sp>
      <p:sp>
        <p:nvSpPr>
          <p:cNvPr id="25" name="TextBox 24">
            <a:extLst>
              <a:ext uri="{FF2B5EF4-FFF2-40B4-BE49-F238E27FC236}">
                <a16:creationId xmlns:a16="http://schemas.microsoft.com/office/drawing/2014/main" id="{7EE89F74-7949-456A-833E-E6B063EDCCD5}"/>
              </a:ext>
            </a:extLst>
          </p:cNvPr>
          <p:cNvSpPr txBox="1"/>
          <p:nvPr/>
        </p:nvSpPr>
        <p:spPr>
          <a:xfrm>
            <a:off x="9558873" y="1598726"/>
            <a:ext cx="928459" cy="369332"/>
          </a:xfrm>
          <a:prstGeom prst="rect">
            <a:avLst/>
          </a:prstGeom>
          <a:noFill/>
        </p:spPr>
        <p:txBody>
          <a:bodyPr wrap="none" rtlCol="0">
            <a:spAutoFit/>
          </a:bodyPr>
          <a:lstStyle/>
          <a:p>
            <a:r>
              <a:rPr lang="en-US" dirty="0">
                <a:latin typeface="Avenir" panose="02000503020000020003" pitchFamily="2" charset="0"/>
              </a:rPr>
              <a:t>Output</a:t>
            </a:r>
          </a:p>
        </p:txBody>
      </p:sp>
      <p:pic>
        <p:nvPicPr>
          <p:cNvPr id="3" name="Picture 2">
            <a:extLst>
              <a:ext uri="{FF2B5EF4-FFF2-40B4-BE49-F238E27FC236}">
                <a16:creationId xmlns:a16="http://schemas.microsoft.com/office/drawing/2014/main" id="{256C1176-4043-F40E-276F-FB07AABB5F77}"/>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160580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CA71E4BF-5F28-45CD-BB8C-D2C6FDCA3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594" y="348521"/>
            <a:ext cx="10952812" cy="6160957"/>
          </a:xfrm>
          <a:prstGeom prst="rect">
            <a:avLst/>
          </a:prstGeom>
        </p:spPr>
      </p:pic>
      <p:sp>
        <p:nvSpPr>
          <p:cNvPr id="5" name="TextBox 4">
            <a:extLst>
              <a:ext uri="{FF2B5EF4-FFF2-40B4-BE49-F238E27FC236}">
                <a16:creationId xmlns:a16="http://schemas.microsoft.com/office/drawing/2014/main" id="{DB065433-0719-434E-85C3-2CC91E896A10}"/>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Image Credit: </a:t>
            </a:r>
            <a:r>
              <a:rPr lang="en-US" sz="1400" dirty="0">
                <a:solidFill>
                  <a:schemeClr val="tx1">
                    <a:lumMod val="65000"/>
                    <a:lumOff val="35000"/>
                  </a:schemeClr>
                </a:solidFill>
                <a:latin typeface="+mj-lt"/>
              </a:rPr>
              <a:t>https://cognitivetruth.wordpress.com/2019/02/01/convolutional-neural-networks/</a:t>
            </a:r>
          </a:p>
        </p:txBody>
      </p:sp>
      <p:pic>
        <p:nvPicPr>
          <p:cNvPr id="2" name="Picture 1">
            <a:extLst>
              <a:ext uri="{FF2B5EF4-FFF2-40B4-BE49-F238E27FC236}">
                <a16:creationId xmlns:a16="http://schemas.microsoft.com/office/drawing/2014/main" id="{06152440-98CF-C08C-9E82-E18CE7EB732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235255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16007">
            <a:extLst>
              <a:ext uri="{FF2B5EF4-FFF2-40B4-BE49-F238E27FC236}">
                <a16:creationId xmlns:a16="http://schemas.microsoft.com/office/drawing/2014/main" id="{CAF8B41C-15F4-476C-BEE6-926193EF6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4014" y="2143125"/>
            <a:ext cx="7563971" cy="2571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88D07A-9CCE-4FAB-B5BF-7E5E30878B66}"/>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Glassner, A. (2021). </a:t>
            </a:r>
            <a:r>
              <a:rPr lang="en-US" sz="1400" i="1" dirty="0">
                <a:solidFill>
                  <a:schemeClr val="tx1">
                    <a:lumMod val="65000"/>
                    <a:lumOff val="35000"/>
                  </a:schemeClr>
                </a:solidFill>
                <a:latin typeface="+mj-lt"/>
                <a:ea typeface="Verdana" panose="020B0604030504040204" pitchFamily="34" charset="0"/>
              </a:rPr>
              <a:t>Deep learning: A visual approach</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San Francisco, CA: No Starch Press. (Chapter 16)</a:t>
            </a:r>
            <a:endParaRPr lang="en-US" sz="1400" dirty="0">
              <a:solidFill>
                <a:schemeClr val="tx1">
                  <a:lumMod val="65000"/>
                  <a:lumOff val="35000"/>
                </a:schemeClr>
              </a:solidFill>
              <a:latin typeface="+mj-lt"/>
              <a:ea typeface="Verdana" panose="020B0604030504040204" pitchFamily="34" charset="0"/>
            </a:endParaRPr>
          </a:p>
        </p:txBody>
      </p:sp>
      <p:sp>
        <p:nvSpPr>
          <p:cNvPr id="2" name="TextBox 1">
            <a:extLst>
              <a:ext uri="{FF2B5EF4-FFF2-40B4-BE49-F238E27FC236}">
                <a16:creationId xmlns:a16="http://schemas.microsoft.com/office/drawing/2014/main" id="{1B4731C7-D297-41C6-BEA3-58A1EA70DD89}"/>
              </a:ext>
            </a:extLst>
          </p:cNvPr>
          <p:cNvSpPr txBox="1"/>
          <p:nvPr/>
        </p:nvSpPr>
        <p:spPr>
          <a:xfrm>
            <a:off x="2834004" y="4876800"/>
            <a:ext cx="1080745" cy="400110"/>
          </a:xfrm>
          <a:prstGeom prst="rect">
            <a:avLst/>
          </a:prstGeom>
          <a:noFill/>
        </p:spPr>
        <p:txBody>
          <a:bodyPr wrap="none" rtlCol="0">
            <a:spAutoFit/>
          </a:bodyPr>
          <a:lstStyle/>
          <a:p>
            <a:r>
              <a:rPr lang="en-US" sz="2000" dirty="0">
                <a:latin typeface="Avenir Book" panose="02000503020000020003" pitchFamily="2" charset="0"/>
              </a:rPr>
              <a:t>Blurring</a:t>
            </a:r>
          </a:p>
        </p:txBody>
      </p:sp>
      <p:sp>
        <p:nvSpPr>
          <p:cNvPr id="5" name="TextBox 4">
            <a:extLst>
              <a:ext uri="{FF2B5EF4-FFF2-40B4-BE49-F238E27FC236}">
                <a16:creationId xmlns:a16="http://schemas.microsoft.com/office/drawing/2014/main" id="{3AF21DC3-7E92-4F35-9B8D-0F0BCA83832E}"/>
              </a:ext>
            </a:extLst>
          </p:cNvPr>
          <p:cNvSpPr txBox="1"/>
          <p:nvPr/>
        </p:nvSpPr>
        <p:spPr>
          <a:xfrm>
            <a:off x="5048463" y="4876800"/>
            <a:ext cx="2140330" cy="400110"/>
          </a:xfrm>
          <a:prstGeom prst="rect">
            <a:avLst/>
          </a:prstGeom>
          <a:noFill/>
        </p:spPr>
        <p:txBody>
          <a:bodyPr wrap="none" rtlCol="0">
            <a:spAutoFit/>
          </a:bodyPr>
          <a:lstStyle/>
          <a:p>
            <a:r>
              <a:rPr lang="en-US" sz="2000" dirty="0">
                <a:latin typeface="Avenir Book" panose="02000503020000020003" pitchFamily="2" charset="0"/>
              </a:rPr>
              <a:t>Horizontal Edges</a:t>
            </a:r>
          </a:p>
        </p:txBody>
      </p:sp>
      <p:sp>
        <p:nvSpPr>
          <p:cNvPr id="6" name="TextBox 5">
            <a:extLst>
              <a:ext uri="{FF2B5EF4-FFF2-40B4-BE49-F238E27FC236}">
                <a16:creationId xmlns:a16="http://schemas.microsoft.com/office/drawing/2014/main" id="{C3805CB0-4499-45C8-9D1D-0F5F37B4AD3F}"/>
              </a:ext>
            </a:extLst>
          </p:cNvPr>
          <p:cNvSpPr txBox="1"/>
          <p:nvPr/>
        </p:nvSpPr>
        <p:spPr>
          <a:xfrm>
            <a:off x="7890274" y="4876800"/>
            <a:ext cx="1807226" cy="400110"/>
          </a:xfrm>
          <a:prstGeom prst="rect">
            <a:avLst/>
          </a:prstGeom>
          <a:noFill/>
        </p:spPr>
        <p:txBody>
          <a:bodyPr wrap="none" rtlCol="0">
            <a:spAutoFit/>
          </a:bodyPr>
          <a:lstStyle/>
          <a:p>
            <a:r>
              <a:rPr lang="en-US" sz="2000" dirty="0">
                <a:latin typeface="Avenir Book" panose="02000503020000020003" pitchFamily="2" charset="0"/>
              </a:rPr>
              <a:t>Vertical Edges</a:t>
            </a:r>
          </a:p>
        </p:txBody>
      </p:sp>
      <p:pic>
        <p:nvPicPr>
          <p:cNvPr id="3" name="Picture 2">
            <a:extLst>
              <a:ext uri="{FF2B5EF4-FFF2-40B4-BE49-F238E27FC236}">
                <a16:creationId xmlns:a16="http://schemas.microsoft.com/office/drawing/2014/main" id="{C8AC8228-058B-AF77-44D9-9A83F152877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334277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E8E501-6A1A-4956-9094-893DCA30DD63}"/>
              </a:ext>
            </a:extLst>
          </p:cNvPr>
          <p:cNvPicPr>
            <a:picLocks noChangeAspect="1"/>
          </p:cNvPicPr>
          <p:nvPr/>
        </p:nvPicPr>
        <p:blipFill>
          <a:blip r:embed="rId4"/>
          <a:stretch>
            <a:fillRect/>
          </a:stretch>
        </p:blipFill>
        <p:spPr>
          <a:xfrm>
            <a:off x="6358847" y="2279650"/>
            <a:ext cx="4080648" cy="2510317"/>
          </a:xfrm>
          <a:prstGeom prst="rect">
            <a:avLst/>
          </a:prstGeom>
        </p:spPr>
      </p:pic>
      <p:sp>
        <p:nvSpPr>
          <p:cNvPr id="4" name="TextBox 3">
            <a:extLst>
              <a:ext uri="{FF2B5EF4-FFF2-40B4-BE49-F238E27FC236}">
                <a16:creationId xmlns:a16="http://schemas.microsoft.com/office/drawing/2014/main" id="{4E88D07A-9CCE-4FAB-B5BF-7E5E30878B66}"/>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a:t>
            </a:r>
            <a:r>
              <a:rPr lang="en-US" sz="1400" dirty="0">
                <a:solidFill>
                  <a:schemeClr val="tx1">
                    <a:lumMod val="65000"/>
                    <a:lumOff val="35000"/>
                  </a:schemeClr>
                </a:solidFill>
                <a:latin typeface="+mj-lt"/>
              </a:rPr>
              <a:t>https://www.youtube.com/watch?v=tQYZaDn_kSg</a:t>
            </a:r>
            <a:endParaRPr lang="en-US" sz="1400" dirty="0">
              <a:solidFill>
                <a:schemeClr val="tx1">
                  <a:lumMod val="65000"/>
                  <a:lumOff val="35000"/>
                </a:schemeClr>
              </a:solidFill>
              <a:latin typeface="+mj-lt"/>
              <a:ea typeface="Verdana" panose="020B0604030504040204" pitchFamily="34" charset="0"/>
            </a:endParaRPr>
          </a:p>
        </p:txBody>
      </p:sp>
      <p:pic>
        <p:nvPicPr>
          <p:cNvPr id="6" name="Picture 5">
            <a:extLst>
              <a:ext uri="{FF2B5EF4-FFF2-40B4-BE49-F238E27FC236}">
                <a16:creationId xmlns:a16="http://schemas.microsoft.com/office/drawing/2014/main" id="{D1C4E0AC-068D-487E-B31B-E65E74F3576D}"/>
              </a:ext>
            </a:extLst>
          </p:cNvPr>
          <p:cNvPicPr>
            <a:picLocks noChangeAspect="1"/>
          </p:cNvPicPr>
          <p:nvPr/>
        </p:nvPicPr>
        <p:blipFill>
          <a:blip r:embed="rId5"/>
          <a:stretch>
            <a:fillRect/>
          </a:stretch>
        </p:blipFill>
        <p:spPr>
          <a:xfrm>
            <a:off x="1143004" y="2238061"/>
            <a:ext cx="3502750" cy="2403176"/>
          </a:xfrm>
          <a:prstGeom prst="rect">
            <a:avLst/>
          </a:prstGeom>
        </p:spPr>
      </p:pic>
      <p:sp>
        <p:nvSpPr>
          <p:cNvPr id="2" name="Rectangle 1">
            <a:extLst>
              <a:ext uri="{FF2B5EF4-FFF2-40B4-BE49-F238E27FC236}">
                <a16:creationId xmlns:a16="http://schemas.microsoft.com/office/drawing/2014/main" id="{F8EDC915-EB3B-4280-8FC2-2AD5EC9F5B26}"/>
              </a:ext>
            </a:extLst>
          </p:cNvPr>
          <p:cNvSpPr/>
          <p:nvPr/>
        </p:nvSpPr>
        <p:spPr>
          <a:xfrm>
            <a:off x="1194612" y="2292247"/>
            <a:ext cx="1670684" cy="114935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94987F-CF0A-49A7-BB97-47D0F33AD4F6}"/>
              </a:ext>
            </a:extLst>
          </p:cNvPr>
          <p:cNvSpPr/>
          <p:nvPr/>
        </p:nvSpPr>
        <p:spPr>
          <a:xfrm>
            <a:off x="1752505" y="2292247"/>
            <a:ext cx="1694765" cy="114935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004338-2E55-4312-87A1-E4510ABD9281}"/>
              </a:ext>
            </a:extLst>
          </p:cNvPr>
          <p:cNvSpPr/>
          <p:nvPr/>
        </p:nvSpPr>
        <p:spPr>
          <a:xfrm>
            <a:off x="2308900" y="2279650"/>
            <a:ext cx="1696264" cy="114935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E9AB543-9A58-402A-A431-5DBC75C6D424}"/>
              </a:ext>
            </a:extLst>
          </p:cNvPr>
          <p:cNvSpPr/>
          <p:nvPr/>
        </p:nvSpPr>
        <p:spPr>
          <a:xfrm>
            <a:off x="6396947" y="2340735"/>
            <a:ext cx="1680253" cy="120256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4BA29A9-1FD5-456C-A6F2-E542D531783A}"/>
              </a:ext>
            </a:extLst>
          </p:cNvPr>
          <p:cNvSpPr/>
          <p:nvPr/>
        </p:nvSpPr>
        <p:spPr>
          <a:xfrm>
            <a:off x="7519306" y="2340735"/>
            <a:ext cx="1710375" cy="1202564"/>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A6A1B6D-8DF0-4C67-8004-382CD238B12D}"/>
              </a:ext>
            </a:extLst>
          </p:cNvPr>
          <p:cNvSpPr/>
          <p:nvPr/>
        </p:nvSpPr>
        <p:spPr>
          <a:xfrm>
            <a:off x="8659175" y="2340734"/>
            <a:ext cx="1710375" cy="1202564"/>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EFFC900-850A-4F45-A009-3F53AF98D468}"/>
              </a:ext>
            </a:extLst>
          </p:cNvPr>
          <p:cNvSpPr/>
          <p:nvPr/>
        </p:nvSpPr>
        <p:spPr>
          <a:xfrm>
            <a:off x="6396947" y="3128134"/>
            <a:ext cx="1680253" cy="1202564"/>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F004263-6F97-435D-B631-634E4D996FEE}"/>
              </a:ext>
            </a:extLst>
          </p:cNvPr>
          <p:cNvSpPr/>
          <p:nvPr/>
        </p:nvSpPr>
        <p:spPr>
          <a:xfrm>
            <a:off x="1182714" y="2672065"/>
            <a:ext cx="1696264" cy="114935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4">
            <a:extLst>
              <a:ext uri="{FF2B5EF4-FFF2-40B4-BE49-F238E27FC236}">
                <a16:creationId xmlns:a16="http://schemas.microsoft.com/office/drawing/2014/main" id="{91DCB723-D720-48E3-A7D4-E314EE702730}"/>
              </a:ext>
            </a:extLst>
          </p:cNvPr>
          <p:cNvSpPr>
            <a:spLocks noGrp="1"/>
          </p:cNvSpPr>
          <p:nvPr>
            <p:ph type="title"/>
          </p:nvPr>
        </p:nvSpPr>
        <p:spPr>
          <a:xfrm>
            <a:off x="0" y="0"/>
            <a:ext cx="12192000" cy="1325563"/>
          </a:xfrm>
        </p:spPr>
        <p:txBody>
          <a:bodyPr>
            <a:normAutofit/>
          </a:bodyPr>
          <a:lstStyle/>
          <a:p>
            <a:pPr algn="ctr"/>
            <a:r>
              <a:rPr lang="en-US" sz="4400" b="1" dirty="0">
                <a:solidFill>
                  <a:schemeClr val="tx1">
                    <a:lumMod val="75000"/>
                    <a:lumOff val="25000"/>
                  </a:schemeClr>
                </a:solidFill>
                <a:latin typeface="Avenir Black" panose="02000503020000020003" pitchFamily="2" charset="0"/>
              </a:rPr>
              <a:t>Stride</a:t>
            </a:r>
          </a:p>
        </p:txBody>
      </p:sp>
      <p:sp>
        <p:nvSpPr>
          <p:cNvPr id="14" name="Rectangle 13">
            <a:extLst>
              <a:ext uri="{FF2B5EF4-FFF2-40B4-BE49-F238E27FC236}">
                <a16:creationId xmlns:a16="http://schemas.microsoft.com/office/drawing/2014/main" id="{4EA6C832-6EC1-473B-88B2-8F7A21B7946E}"/>
              </a:ext>
            </a:extLst>
          </p:cNvPr>
          <p:cNvSpPr/>
          <p:nvPr/>
        </p:nvSpPr>
        <p:spPr>
          <a:xfrm>
            <a:off x="2879755" y="2292568"/>
            <a:ext cx="1696264" cy="114935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301C7D6-B33E-446C-B039-35C5656F96E8}"/>
              </a:ext>
            </a:extLst>
          </p:cNvPr>
          <p:cNvSpPr txBox="1"/>
          <p:nvPr/>
        </p:nvSpPr>
        <p:spPr>
          <a:xfrm>
            <a:off x="2023447" y="5730401"/>
            <a:ext cx="1643399" cy="461665"/>
          </a:xfrm>
          <a:prstGeom prst="rect">
            <a:avLst/>
          </a:prstGeom>
          <a:noFill/>
        </p:spPr>
        <p:txBody>
          <a:bodyPr wrap="none" rtlCol="0">
            <a:spAutoFit/>
          </a:bodyPr>
          <a:lstStyle/>
          <a:p>
            <a:r>
              <a:rPr lang="en-US" sz="2400" dirty="0">
                <a:latin typeface="Avenir" panose="02000503020000020003" pitchFamily="2" charset="0"/>
              </a:rPr>
              <a:t>Stride of 1</a:t>
            </a:r>
          </a:p>
        </p:txBody>
      </p:sp>
      <p:sp>
        <p:nvSpPr>
          <p:cNvPr id="17" name="TextBox 16">
            <a:extLst>
              <a:ext uri="{FF2B5EF4-FFF2-40B4-BE49-F238E27FC236}">
                <a16:creationId xmlns:a16="http://schemas.microsoft.com/office/drawing/2014/main" id="{C10C2070-029E-4F6D-9F3F-031F0762D2F0}"/>
              </a:ext>
            </a:extLst>
          </p:cNvPr>
          <p:cNvSpPr txBox="1"/>
          <p:nvPr/>
        </p:nvSpPr>
        <p:spPr>
          <a:xfrm>
            <a:off x="7638554" y="5730400"/>
            <a:ext cx="1643399" cy="461665"/>
          </a:xfrm>
          <a:prstGeom prst="rect">
            <a:avLst/>
          </a:prstGeom>
          <a:noFill/>
        </p:spPr>
        <p:txBody>
          <a:bodyPr wrap="none" rtlCol="0">
            <a:spAutoFit/>
          </a:bodyPr>
          <a:lstStyle/>
          <a:p>
            <a:r>
              <a:rPr lang="en-US" sz="2400" dirty="0">
                <a:latin typeface="Avenir" panose="02000503020000020003" pitchFamily="2" charset="0"/>
              </a:rPr>
              <a:t>Stride of 2</a:t>
            </a:r>
          </a:p>
        </p:txBody>
      </p:sp>
      <p:pic>
        <p:nvPicPr>
          <p:cNvPr id="7" name="Picture 6">
            <a:extLst>
              <a:ext uri="{FF2B5EF4-FFF2-40B4-BE49-F238E27FC236}">
                <a16:creationId xmlns:a16="http://schemas.microsoft.com/office/drawing/2014/main" id="{0A71B1AB-2A1B-213A-DB70-D9F7FE5C867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34044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par>
                          <p:cTn id="12" fill="hold">
                            <p:stCondLst>
                              <p:cond delay="2000"/>
                            </p:stCondLst>
                            <p:childTnLst>
                              <p:par>
                                <p:cTn id="13" presetID="10" presetClass="entr" presetSubtype="0" fill="hold" grpId="0" nodeType="afterEffect">
                                  <p:stCondLst>
                                    <p:cond delay="1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par>
                          <p:cTn id="16" fill="hold">
                            <p:stCondLst>
                              <p:cond delay="3500"/>
                            </p:stCondLst>
                            <p:childTnLst>
                              <p:par>
                                <p:cTn id="17" presetID="10" presetClass="entr" presetSubtype="0" fill="hold" grpId="0" nodeType="afterEffect">
                                  <p:stCondLst>
                                    <p:cond delay="10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par>
                          <p:cTn id="20" fill="hold">
                            <p:stCondLst>
                              <p:cond delay="5000"/>
                            </p:stCondLst>
                            <p:childTnLst>
                              <p:par>
                                <p:cTn id="21" presetID="10" presetClass="entr" presetSubtype="0" fill="hold" grpId="0" nodeType="afterEffect">
                                  <p:stCondLst>
                                    <p:cond delay="100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par>
                          <p:cTn id="36" fill="hold">
                            <p:stCondLst>
                              <p:cond delay="1000"/>
                            </p:stCondLst>
                            <p:childTnLst>
                              <p:par>
                                <p:cTn id="37" presetID="10" presetClass="entr" presetSubtype="0" fill="hold" grpId="0" nodeType="afterEffect">
                                  <p:stCondLst>
                                    <p:cond delay="10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par>
                          <p:cTn id="40" fill="hold">
                            <p:stCondLst>
                              <p:cond delay="2500"/>
                            </p:stCondLst>
                            <p:childTnLst>
                              <p:par>
                                <p:cTn id="41" presetID="10" presetClass="entr" presetSubtype="0" fill="hold" grpId="0" nodeType="afterEffect">
                                  <p:stCondLst>
                                    <p:cond delay="100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par>
                          <p:cTn id="44" fill="hold">
                            <p:stCondLst>
                              <p:cond delay="4000"/>
                            </p:stCondLst>
                            <p:childTnLst>
                              <p:par>
                                <p:cTn id="45" presetID="10" presetClass="entr" presetSubtype="0" fill="hold" grpId="0" nodeType="afterEffect">
                                  <p:stCondLst>
                                    <p:cond delay="100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6" grpId="0" animBg="1"/>
      <p:bldP spid="20" grpId="0" animBg="1"/>
      <p:bldP spid="22" grpId="0" animBg="1"/>
      <p:bldP spid="24" grpId="0" animBg="1"/>
      <p:bldP spid="25" grpId="0" animBg="1"/>
      <p:bldP spid="26" grpId="0" animBg="1"/>
      <p:bldP spid="14" grpId="0" animBg="1"/>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82CD3-5FBA-4020-A70E-AD483E0325A1}"/>
              </a:ext>
            </a:extLst>
          </p:cNvPr>
          <p:cNvPicPr>
            <a:picLocks noChangeAspect="1"/>
          </p:cNvPicPr>
          <p:nvPr/>
        </p:nvPicPr>
        <p:blipFill>
          <a:blip r:embed="rId4"/>
          <a:stretch>
            <a:fillRect/>
          </a:stretch>
        </p:blipFill>
        <p:spPr>
          <a:xfrm>
            <a:off x="2617312" y="1885950"/>
            <a:ext cx="3454623" cy="2403176"/>
          </a:xfrm>
          <a:prstGeom prst="rect">
            <a:avLst/>
          </a:prstGeom>
        </p:spPr>
      </p:pic>
      <p:sp>
        <p:nvSpPr>
          <p:cNvPr id="5" name="TextBox 4">
            <a:extLst>
              <a:ext uri="{FF2B5EF4-FFF2-40B4-BE49-F238E27FC236}">
                <a16:creationId xmlns:a16="http://schemas.microsoft.com/office/drawing/2014/main" id="{9C78454F-AA69-4C51-B995-A82F7FCA43D3}"/>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a:t>
            </a:r>
            <a:r>
              <a:rPr lang="en-US" sz="1400" dirty="0">
                <a:solidFill>
                  <a:schemeClr val="tx1">
                    <a:lumMod val="65000"/>
                    <a:lumOff val="35000"/>
                  </a:schemeClr>
                </a:solidFill>
                <a:latin typeface="+mj-lt"/>
              </a:rPr>
              <a:t>https://www.youtube.com/watch?v=smHa2442Ah4&amp;t=40s</a:t>
            </a:r>
            <a:endParaRPr lang="en-US" sz="1400" dirty="0">
              <a:solidFill>
                <a:schemeClr val="tx1">
                  <a:lumMod val="65000"/>
                  <a:lumOff val="35000"/>
                </a:schemeClr>
              </a:solidFill>
              <a:latin typeface="+mj-lt"/>
              <a:ea typeface="Verdana" panose="020B0604030504040204" pitchFamily="34" charset="0"/>
            </a:endParaRPr>
          </a:p>
        </p:txBody>
      </p:sp>
      <p:sp>
        <p:nvSpPr>
          <p:cNvPr id="9" name="Rectangle 8">
            <a:extLst>
              <a:ext uri="{FF2B5EF4-FFF2-40B4-BE49-F238E27FC236}">
                <a16:creationId xmlns:a16="http://schemas.microsoft.com/office/drawing/2014/main" id="{64E97AD2-7908-4ABD-86D2-16C37C5547C5}"/>
              </a:ext>
            </a:extLst>
          </p:cNvPr>
          <p:cNvSpPr/>
          <p:nvPr/>
        </p:nvSpPr>
        <p:spPr>
          <a:xfrm>
            <a:off x="246063" y="1938188"/>
            <a:ext cx="1683920" cy="114935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D8C8667-1AF2-4CFF-A040-BC1D7EAC53A3}"/>
              </a:ext>
            </a:extLst>
          </p:cNvPr>
          <p:cNvSpPr/>
          <p:nvPr/>
        </p:nvSpPr>
        <p:spPr>
          <a:xfrm>
            <a:off x="3214325" y="2326290"/>
            <a:ext cx="558799" cy="373146"/>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C346086-0D8A-468A-B1E6-C919C48C737C}"/>
              </a:ext>
            </a:extLst>
          </p:cNvPr>
          <p:cNvPicPr>
            <a:picLocks noChangeAspect="1"/>
          </p:cNvPicPr>
          <p:nvPr/>
        </p:nvPicPr>
        <p:blipFill>
          <a:blip r:embed="rId5"/>
          <a:stretch>
            <a:fillRect/>
          </a:stretch>
        </p:blipFill>
        <p:spPr>
          <a:xfrm>
            <a:off x="8559800" y="2324100"/>
            <a:ext cx="2426840" cy="1587500"/>
          </a:xfrm>
          <a:prstGeom prst="rect">
            <a:avLst/>
          </a:prstGeom>
        </p:spPr>
      </p:pic>
      <p:sp>
        <p:nvSpPr>
          <p:cNvPr id="15" name="Arc 14">
            <a:extLst>
              <a:ext uri="{FF2B5EF4-FFF2-40B4-BE49-F238E27FC236}">
                <a16:creationId xmlns:a16="http://schemas.microsoft.com/office/drawing/2014/main" id="{EFE1C6FC-3C43-4702-8C07-D6770EFD9D66}"/>
              </a:ext>
            </a:extLst>
          </p:cNvPr>
          <p:cNvSpPr/>
          <p:nvPr/>
        </p:nvSpPr>
        <p:spPr>
          <a:xfrm>
            <a:off x="3365502" y="1028700"/>
            <a:ext cx="5549898" cy="3683000"/>
          </a:xfrm>
          <a:prstGeom prst="arc">
            <a:avLst>
              <a:gd name="adj1" fmla="val 11590212"/>
              <a:gd name="adj2" fmla="val 20854387"/>
            </a:avLst>
          </a:prstGeom>
          <a:ln>
            <a:solidFill>
              <a:schemeClr val="bg2">
                <a:lumMod val="5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B2534405-8660-4576-83F6-7D080C6B7710}"/>
              </a:ext>
            </a:extLst>
          </p:cNvPr>
          <p:cNvSpPr/>
          <p:nvPr/>
        </p:nvSpPr>
        <p:spPr>
          <a:xfrm>
            <a:off x="3228975" y="2324099"/>
            <a:ext cx="2228850" cy="1539875"/>
          </a:xfrm>
          <a:prstGeom prst="rect">
            <a:avLst/>
          </a:prstGeom>
          <a:solidFill>
            <a:schemeClr val="accent3">
              <a:lumMod val="5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EF7A348-285A-4815-9F57-96C1966D23C0}"/>
              </a:ext>
            </a:extLst>
          </p:cNvPr>
          <p:cNvSpPr txBox="1"/>
          <p:nvPr/>
        </p:nvSpPr>
        <p:spPr>
          <a:xfrm>
            <a:off x="3960121" y="4769246"/>
            <a:ext cx="846707" cy="461665"/>
          </a:xfrm>
          <a:prstGeom prst="rect">
            <a:avLst/>
          </a:prstGeom>
          <a:noFill/>
        </p:spPr>
        <p:txBody>
          <a:bodyPr wrap="none" rtlCol="0">
            <a:spAutoFit/>
          </a:bodyPr>
          <a:lstStyle/>
          <a:p>
            <a:r>
              <a:rPr lang="en-US" sz="2400" dirty="0">
                <a:latin typeface="Avenir" panose="02000503020000020003" pitchFamily="2" charset="0"/>
              </a:rPr>
              <a:t>6 x 6</a:t>
            </a:r>
          </a:p>
        </p:txBody>
      </p:sp>
      <p:sp>
        <p:nvSpPr>
          <p:cNvPr id="12" name="TextBox 11">
            <a:extLst>
              <a:ext uri="{FF2B5EF4-FFF2-40B4-BE49-F238E27FC236}">
                <a16:creationId xmlns:a16="http://schemas.microsoft.com/office/drawing/2014/main" id="{1BAB5F09-CDA2-4F99-88A1-7EC64BBA7CD1}"/>
              </a:ext>
            </a:extLst>
          </p:cNvPr>
          <p:cNvSpPr txBox="1"/>
          <p:nvPr/>
        </p:nvSpPr>
        <p:spPr>
          <a:xfrm>
            <a:off x="9389941" y="4763292"/>
            <a:ext cx="846707" cy="461665"/>
          </a:xfrm>
          <a:prstGeom prst="rect">
            <a:avLst/>
          </a:prstGeom>
          <a:noFill/>
        </p:spPr>
        <p:txBody>
          <a:bodyPr wrap="none" rtlCol="0">
            <a:spAutoFit/>
          </a:bodyPr>
          <a:lstStyle/>
          <a:p>
            <a:r>
              <a:rPr lang="en-US" sz="2400" dirty="0">
                <a:latin typeface="Avenir" panose="02000503020000020003" pitchFamily="2" charset="0"/>
              </a:rPr>
              <a:t>4 x 4</a:t>
            </a:r>
          </a:p>
        </p:txBody>
      </p:sp>
      <p:pic>
        <p:nvPicPr>
          <p:cNvPr id="3" name="Picture 2">
            <a:extLst>
              <a:ext uri="{FF2B5EF4-FFF2-40B4-BE49-F238E27FC236}">
                <a16:creationId xmlns:a16="http://schemas.microsoft.com/office/drawing/2014/main" id="{3CD6670E-FCDC-84E4-A84B-DAE7DA32AD16}"/>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387386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0.00222 -0.00348 L 0.19701 0.00023 " pathEditMode="relative" rAng="0" ptsTypes="AA">
                                      <p:cBhvr>
                                        <p:cTn id="11" dur="2000" fill="hold"/>
                                        <p:tgtEl>
                                          <p:spTgt spid="9"/>
                                        </p:tgtEl>
                                        <p:attrNameLst>
                                          <p:attrName>ppt_x</p:attrName>
                                          <p:attrName>ppt_y</p:attrName>
                                        </p:attrNameLst>
                                      </p:cBhvr>
                                      <p:rCtr x="9740" y="185"/>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15"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2E8D90-12EF-44E1-A80F-305CC9B6718C}"/>
              </a:ext>
            </a:extLst>
          </p:cNvPr>
          <p:cNvPicPr>
            <a:picLocks noChangeAspect="1"/>
          </p:cNvPicPr>
          <p:nvPr/>
        </p:nvPicPr>
        <p:blipFill>
          <a:blip r:embed="rId4"/>
          <a:stretch>
            <a:fillRect/>
          </a:stretch>
        </p:blipFill>
        <p:spPr>
          <a:xfrm>
            <a:off x="3671020" y="2190054"/>
            <a:ext cx="4849960" cy="3495675"/>
          </a:xfrm>
          <a:prstGeom prst="rect">
            <a:avLst/>
          </a:prstGeom>
        </p:spPr>
      </p:pic>
      <p:sp>
        <p:nvSpPr>
          <p:cNvPr id="5" name="TextBox 4">
            <a:extLst>
              <a:ext uri="{FF2B5EF4-FFF2-40B4-BE49-F238E27FC236}">
                <a16:creationId xmlns:a16="http://schemas.microsoft.com/office/drawing/2014/main" id="{9C78454F-AA69-4C51-B995-A82F7FCA43D3}"/>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a:t>
            </a:r>
            <a:r>
              <a:rPr lang="en-US" sz="1400" dirty="0">
                <a:solidFill>
                  <a:schemeClr val="tx1">
                    <a:lumMod val="65000"/>
                    <a:lumOff val="35000"/>
                  </a:schemeClr>
                </a:solidFill>
                <a:latin typeface="+mj-lt"/>
              </a:rPr>
              <a:t>https://www.youtube.com/watch?v=smHa2442Ah4&amp;t=40s</a:t>
            </a:r>
            <a:endParaRPr lang="en-US" sz="1400" dirty="0">
              <a:solidFill>
                <a:schemeClr val="tx1">
                  <a:lumMod val="65000"/>
                  <a:lumOff val="35000"/>
                </a:schemeClr>
              </a:solidFill>
              <a:latin typeface="+mj-lt"/>
              <a:ea typeface="Verdana" panose="020B0604030504040204" pitchFamily="34" charset="0"/>
            </a:endParaRPr>
          </a:p>
        </p:txBody>
      </p:sp>
      <p:sp>
        <p:nvSpPr>
          <p:cNvPr id="6" name="Title 4">
            <a:extLst>
              <a:ext uri="{FF2B5EF4-FFF2-40B4-BE49-F238E27FC236}">
                <a16:creationId xmlns:a16="http://schemas.microsoft.com/office/drawing/2014/main" id="{8018E512-34FE-4C59-A771-54484D044727}"/>
              </a:ext>
            </a:extLst>
          </p:cNvPr>
          <p:cNvSpPr>
            <a:spLocks noGrp="1"/>
          </p:cNvSpPr>
          <p:nvPr>
            <p:ph type="title"/>
          </p:nvPr>
        </p:nvSpPr>
        <p:spPr>
          <a:xfrm>
            <a:off x="0" y="0"/>
            <a:ext cx="12192000" cy="1325563"/>
          </a:xfrm>
        </p:spPr>
        <p:txBody>
          <a:bodyPr>
            <a:normAutofit/>
          </a:bodyPr>
          <a:lstStyle/>
          <a:p>
            <a:pPr algn="ctr"/>
            <a:r>
              <a:rPr lang="en-US" sz="4400" b="1" dirty="0">
                <a:solidFill>
                  <a:schemeClr val="tx1">
                    <a:lumMod val="75000"/>
                    <a:lumOff val="25000"/>
                  </a:schemeClr>
                </a:solidFill>
                <a:latin typeface="Avenir Black" panose="02000503020000020003" pitchFamily="2" charset="0"/>
              </a:rPr>
              <a:t>Padding</a:t>
            </a:r>
          </a:p>
        </p:txBody>
      </p:sp>
      <p:pic>
        <p:nvPicPr>
          <p:cNvPr id="8" name="Picture 7">
            <a:extLst>
              <a:ext uri="{FF2B5EF4-FFF2-40B4-BE49-F238E27FC236}">
                <a16:creationId xmlns:a16="http://schemas.microsoft.com/office/drawing/2014/main" id="{20A1F666-57E0-480A-B9DE-EE454A91A89A}"/>
              </a:ext>
            </a:extLst>
          </p:cNvPr>
          <p:cNvPicPr>
            <a:picLocks noChangeAspect="1"/>
          </p:cNvPicPr>
          <p:nvPr/>
        </p:nvPicPr>
        <p:blipFill>
          <a:blip r:embed="rId5"/>
          <a:stretch>
            <a:fillRect/>
          </a:stretch>
        </p:blipFill>
        <p:spPr>
          <a:xfrm>
            <a:off x="4289425" y="2663825"/>
            <a:ext cx="3587749" cy="2538609"/>
          </a:xfrm>
          <a:prstGeom prst="rect">
            <a:avLst/>
          </a:prstGeom>
        </p:spPr>
      </p:pic>
      <p:pic>
        <p:nvPicPr>
          <p:cNvPr id="2" name="Picture 1">
            <a:extLst>
              <a:ext uri="{FF2B5EF4-FFF2-40B4-BE49-F238E27FC236}">
                <a16:creationId xmlns:a16="http://schemas.microsoft.com/office/drawing/2014/main" id="{B31D7D13-6A61-F705-E242-20E5FD44302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391069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D3FB6520-F5AB-43EE-85CE-11151ED57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8562" y="685800"/>
            <a:ext cx="4714875" cy="5486400"/>
          </a:xfrm>
          <a:prstGeom prst="rect">
            <a:avLst/>
          </a:prstGeom>
        </p:spPr>
      </p:pic>
      <p:sp>
        <p:nvSpPr>
          <p:cNvPr id="5" name="TextBox 4">
            <a:extLst>
              <a:ext uri="{FF2B5EF4-FFF2-40B4-BE49-F238E27FC236}">
                <a16:creationId xmlns:a16="http://schemas.microsoft.com/office/drawing/2014/main" id="{12EFF087-0C45-4A29-9014-1E16B05D8C7A}"/>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Image Credit: </a:t>
            </a:r>
            <a:r>
              <a:rPr lang="en-US" sz="1400" dirty="0">
                <a:solidFill>
                  <a:schemeClr val="tx1">
                    <a:lumMod val="65000"/>
                    <a:lumOff val="35000"/>
                  </a:schemeClr>
                </a:solidFill>
                <a:latin typeface="+mj-lt"/>
              </a:rPr>
              <a:t>https://cognitivetruth.wordpress.com/2019/02/01/convolutional-neural-networks/</a:t>
            </a:r>
          </a:p>
        </p:txBody>
      </p:sp>
      <p:pic>
        <p:nvPicPr>
          <p:cNvPr id="2" name="Picture 1">
            <a:extLst>
              <a:ext uri="{FF2B5EF4-FFF2-40B4-BE49-F238E27FC236}">
                <a16:creationId xmlns:a16="http://schemas.microsoft.com/office/drawing/2014/main" id="{6964A961-BB3B-61CD-3C0C-15E2B42C457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81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FE0AA7-599F-47D5-8772-72921880F8E6}"/>
              </a:ext>
            </a:extLst>
          </p:cNvPr>
          <p:cNvPicPr>
            <a:picLocks noChangeAspect="1"/>
          </p:cNvPicPr>
          <p:nvPr/>
        </p:nvPicPr>
        <p:blipFill>
          <a:blip r:embed="rId3"/>
          <a:stretch>
            <a:fillRect/>
          </a:stretch>
        </p:blipFill>
        <p:spPr>
          <a:xfrm>
            <a:off x="1581150" y="1395412"/>
            <a:ext cx="9029700" cy="4067175"/>
          </a:xfrm>
          <a:prstGeom prst="rect">
            <a:avLst/>
          </a:prstGeom>
        </p:spPr>
      </p:pic>
      <p:sp>
        <p:nvSpPr>
          <p:cNvPr id="2" name="Oval 1">
            <a:extLst>
              <a:ext uri="{FF2B5EF4-FFF2-40B4-BE49-F238E27FC236}">
                <a16:creationId xmlns:a16="http://schemas.microsoft.com/office/drawing/2014/main" id="{6F9EF8B9-7D16-488E-AC13-7DEF5337387F}"/>
              </a:ext>
            </a:extLst>
          </p:cNvPr>
          <p:cNvSpPr/>
          <p:nvPr/>
        </p:nvSpPr>
        <p:spPr>
          <a:xfrm>
            <a:off x="5359400" y="4318000"/>
            <a:ext cx="1549400" cy="954087"/>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95F2B51C-04A1-214B-DC32-D206C2FBFE7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64568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38177-E2EE-ACAC-A57C-F03FA29EC836}"/>
              </a:ext>
            </a:extLst>
          </p:cNvPr>
          <p:cNvSpPr>
            <a:spLocks noGrp="1"/>
          </p:cNvSpPr>
          <p:nvPr>
            <p:ph type="title"/>
          </p:nvPr>
        </p:nvSpPr>
        <p:spPr/>
        <p:txBody>
          <a:bodyPr/>
          <a:lstStyle/>
          <a:p>
            <a:pPr algn="ctr"/>
            <a:r>
              <a:rPr lang="en-US" b="1" dirty="0">
                <a:solidFill>
                  <a:schemeClr val="tx1">
                    <a:lumMod val="75000"/>
                    <a:lumOff val="25000"/>
                  </a:schemeClr>
                </a:solidFill>
                <a:latin typeface="Avenir Black" panose="02000503020000020003" pitchFamily="2" charset="0"/>
              </a:rPr>
              <a:t>Lesson Overview</a:t>
            </a:r>
          </a:p>
        </p:txBody>
      </p:sp>
      <p:sp>
        <p:nvSpPr>
          <p:cNvPr id="5" name="Content Placeholder 2">
            <a:extLst>
              <a:ext uri="{FF2B5EF4-FFF2-40B4-BE49-F238E27FC236}">
                <a16:creationId xmlns:a16="http://schemas.microsoft.com/office/drawing/2014/main" id="{7070644F-62DF-8674-4A8A-C2FA1554028E}"/>
              </a:ext>
            </a:extLst>
          </p:cNvPr>
          <p:cNvSpPr txBox="1">
            <a:spLocks/>
          </p:cNvSpPr>
          <p:nvPr/>
        </p:nvSpPr>
        <p:spPr>
          <a:xfrm>
            <a:off x="1013564" y="2212106"/>
            <a:ext cx="10515600" cy="5042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US" dirty="0">
                <a:solidFill>
                  <a:schemeClr val="tx1">
                    <a:lumMod val="75000"/>
                    <a:lumOff val="25000"/>
                  </a:schemeClr>
                </a:solidFill>
                <a:latin typeface="Avenir" panose="02000503020000020003" pitchFamily="2" charset="0"/>
              </a:rPr>
              <a:t> Biology of Vision</a:t>
            </a:r>
          </a:p>
        </p:txBody>
      </p:sp>
      <p:sp>
        <p:nvSpPr>
          <p:cNvPr id="6" name="Content Placeholder 2">
            <a:extLst>
              <a:ext uri="{FF2B5EF4-FFF2-40B4-BE49-F238E27FC236}">
                <a16:creationId xmlns:a16="http://schemas.microsoft.com/office/drawing/2014/main" id="{FF2490E1-D7A0-7027-6DCC-60BB6819CD9E}"/>
              </a:ext>
            </a:extLst>
          </p:cNvPr>
          <p:cNvSpPr txBox="1">
            <a:spLocks/>
          </p:cNvSpPr>
          <p:nvPr/>
        </p:nvSpPr>
        <p:spPr>
          <a:xfrm>
            <a:off x="1013564" y="2851258"/>
            <a:ext cx="10515600" cy="5042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US" dirty="0">
                <a:solidFill>
                  <a:schemeClr val="tx1">
                    <a:lumMod val="75000"/>
                    <a:lumOff val="25000"/>
                  </a:schemeClr>
                </a:solidFill>
                <a:latin typeface="Avenir" panose="02000503020000020003" pitchFamily="2" charset="0"/>
              </a:rPr>
              <a:t> Image Basics</a:t>
            </a:r>
          </a:p>
        </p:txBody>
      </p:sp>
      <p:sp>
        <p:nvSpPr>
          <p:cNvPr id="7" name="Content Placeholder 2">
            <a:extLst>
              <a:ext uri="{FF2B5EF4-FFF2-40B4-BE49-F238E27FC236}">
                <a16:creationId xmlns:a16="http://schemas.microsoft.com/office/drawing/2014/main" id="{6D3279E5-D518-B484-9FCF-B12663A4E8FF}"/>
              </a:ext>
            </a:extLst>
          </p:cNvPr>
          <p:cNvSpPr txBox="1">
            <a:spLocks/>
          </p:cNvSpPr>
          <p:nvPr/>
        </p:nvSpPr>
        <p:spPr>
          <a:xfrm>
            <a:off x="1013564" y="3490410"/>
            <a:ext cx="10515600" cy="5042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US" dirty="0">
                <a:solidFill>
                  <a:schemeClr val="tx1">
                    <a:lumMod val="75000"/>
                    <a:lumOff val="25000"/>
                  </a:schemeClr>
                </a:solidFill>
                <a:latin typeface="Avenir" panose="02000503020000020003" pitchFamily="2" charset="0"/>
              </a:rPr>
              <a:t> Vocabulary</a:t>
            </a:r>
          </a:p>
        </p:txBody>
      </p:sp>
      <p:pic>
        <p:nvPicPr>
          <p:cNvPr id="4" name="Picture 3">
            <a:extLst>
              <a:ext uri="{FF2B5EF4-FFF2-40B4-BE49-F238E27FC236}">
                <a16:creationId xmlns:a16="http://schemas.microsoft.com/office/drawing/2014/main" id="{242B8C91-53E9-F693-49D8-7112375D063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1416141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CD7929ED-0824-4868-AC20-C70D44EE4E71}"/>
              </a:ext>
            </a:extLst>
          </p:cNvPr>
          <p:cNvSpPr>
            <a:spLocks noGrp="1"/>
          </p:cNvSpPr>
          <p:nvPr>
            <p:ph type="title"/>
          </p:nvPr>
        </p:nvSpPr>
        <p:spPr>
          <a:xfrm>
            <a:off x="0" y="0"/>
            <a:ext cx="12192000" cy="1325563"/>
          </a:xfrm>
        </p:spPr>
        <p:txBody>
          <a:bodyPr>
            <a:normAutofit/>
          </a:bodyPr>
          <a:lstStyle/>
          <a:p>
            <a:pPr algn="ctr"/>
            <a:r>
              <a:rPr lang="en-US" sz="4400" b="1" dirty="0">
                <a:solidFill>
                  <a:schemeClr val="tx1">
                    <a:lumMod val="75000"/>
                    <a:lumOff val="25000"/>
                  </a:schemeClr>
                </a:solidFill>
                <a:latin typeface="Avenir Black" panose="02000503020000020003" pitchFamily="2" charset="0"/>
              </a:rPr>
              <a:t>Max Pooling</a:t>
            </a:r>
          </a:p>
        </p:txBody>
      </p:sp>
      <p:sp>
        <p:nvSpPr>
          <p:cNvPr id="4" name="TextBox 3">
            <a:extLst>
              <a:ext uri="{FF2B5EF4-FFF2-40B4-BE49-F238E27FC236}">
                <a16:creationId xmlns:a16="http://schemas.microsoft.com/office/drawing/2014/main" id="{C451853E-678B-44C0-A4A7-BD246ED1558E}"/>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bg2">
                    <a:lumMod val="25000"/>
                  </a:schemeClr>
                </a:solidFill>
                <a:latin typeface="+mj-lt"/>
                <a:ea typeface="Verdana" panose="020B0604030504040204" pitchFamily="34" charset="0"/>
              </a:rPr>
              <a:t>Source: </a:t>
            </a:r>
            <a:r>
              <a:rPr lang="en-US" sz="1400" dirty="0">
                <a:solidFill>
                  <a:schemeClr val="bg2">
                    <a:lumMod val="25000"/>
                  </a:schemeClr>
                </a:solidFill>
                <a:latin typeface="+mj-lt"/>
              </a:rPr>
              <a:t>https://www.youtube.com/watch?v=8oOgPUO-TBY&amp;t=6s</a:t>
            </a:r>
          </a:p>
        </p:txBody>
      </p:sp>
      <p:pic>
        <p:nvPicPr>
          <p:cNvPr id="5" name="Picture 4">
            <a:extLst>
              <a:ext uri="{FF2B5EF4-FFF2-40B4-BE49-F238E27FC236}">
                <a16:creationId xmlns:a16="http://schemas.microsoft.com/office/drawing/2014/main" id="{603CD8DA-46CC-4FA8-B868-A90349C37901}"/>
              </a:ext>
            </a:extLst>
          </p:cNvPr>
          <p:cNvPicPr>
            <a:picLocks noChangeAspect="1"/>
          </p:cNvPicPr>
          <p:nvPr/>
        </p:nvPicPr>
        <p:blipFill>
          <a:blip r:embed="rId4"/>
          <a:stretch>
            <a:fillRect/>
          </a:stretch>
        </p:blipFill>
        <p:spPr>
          <a:xfrm>
            <a:off x="1362074" y="2923976"/>
            <a:ext cx="2742965" cy="1643063"/>
          </a:xfrm>
          <a:prstGeom prst="rect">
            <a:avLst/>
          </a:prstGeom>
        </p:spPr>
      </p:pic>
      <p:pic>
        <p:nvPicPr>
          <p:cNvPr id="7" name="Picture 6">
            <a:extLst>
              <a:ext uri="{FF2B5EF4-FFF2-40B4-BE49-F238E27FC236}">
                <a16:creationId xmlns:a16="http://schemas.microsoft.com/office/drawing/2014/main" id="{FAAF6091-9E8D-4F3B-BAA9-3C107DC948BA}"/>
              </a:ext>
            </a:extLst>
          </p:cNvPr>
          <p:cNvPicPr>
            <a:picLocks noChangeAspect="1"/>
          </p:cNvPicPr>
          <p:nvPr/>
        </p:nvPicPr>
        <p:blipFill>
          <a:blip r:embed="rId5"/>
          <a:stretch>
            <a:fillRect/>
          </a:stretch>
        </p:blipFill>
        <p:spPr>
          <a:xfrm>
            <a:off x="8579061" y="3334741"/>
            <a:ext cx="1386994" cy="821532"/>
          </a:xfrm>
          <a:prstGeom prst="rect">
            <a:avLst/>
          </a:prstGeom>
        </p:spPr>
      </p:pic>
      <p:sp>
        <p:nvSpPr>
          <p:cNvPr id="17" name="TextBox 16">
            <a:extLst>
              <a:ext uri="{FF2B5EF4-FFF2-40B4-BE49-F238E27FC236}">
                <a16:creationId xmlns:a16="http://schemas.microsoft.com/office/drawing/2014/main" id="{74DA5BB8-2FC8-4368-8B42-2141675C9754}"/>
              </a:ext>
            </a:extLst>
          </p:cNvPr>
          <p:cNvSpPr txBox="1"/>
          <p:nvPr/>
        </p:nvSpPr>
        <p:spPr>
          <a:xfrm>
            <a:off x="5341605" y="2428225"/>
            <a:ext cx="1972015" cy="646331"/>
          </a:xfrm>
          <a:prstGeom prst="rect">
            <a:avLst/>
          </a:prstGeom>
          <a:noFill/>
        </p:spPr>
        <p:txBody>
          <a:bodyPr wrap="none" rtlCol="0">
            <a:spAutoFit/>
          </a:bodyPr>
          <a:lstStyle/>
          <a:p>
            <a:r>
              <a:rPr lang="en-US" dirty="0">
                <a:latin typeface="Avenir" panose="02000503020000020003" pitchFamily="2" charset="0"/>
              </a:rPr>
              <a:t>Max pooling with</a:t>
            </a:r>
          </a:p>
          <a:p>
            <a:pPr algn="ctr"/>
            <a:r>
              <a:rPr lang="en-US" dirty="0">
                <a:latin typeface="Avenir" panose="02000503020000020003" pitchFamily="2" charset="0"/>
              </a:rPr>
              <a:t>Stride 2</a:t>
            </a:r>
          </a:p>
        </p:txBody>
      </p:sp>
      <p:sp>
        <p:nvSpPr>
          <p:cNvPr id="18" name="TextBox 17">
            <a:extLst>
              <a:ext uri="{FF2B5EF4-FFF2-40B4-BE49-F238E27FC236}">
                <a16:creationId xmlns:a16="http://schemas.microsoft.com/office/drawing/2014/main" id="{F3F19878-9ED8-4C67-981B-B7A5AD432C13}"/>
              </a:ext>
            </a:extLst>
          </p:cNvPr>
          <p:cNvSpPr txBox="1"/>
          <p:nvPr/>
        </p:nvSpPr>
        <p:spPr>
          <a:xfrm>
            <a:off x="2077126" y="2428225"/>
            <a:ext cx="1431802" cy="369332"/>
          </a:xfrm>
          <a:prstGeom prst="rect">
            <a:avLst/>
          </a:prstGeom>
          <a:noFill/>
        </p:spPr>
        <p:txBody>
          <a:bodyPr wrap="none" rtlCol="0">
            <a:spAutoFit/>
          </a:bodyPr>
          <a:lstStyle/>
          <a:p>
            <a:r>
              <a:rPr lang="en-US" dirty="0">
                <a:latin typeface="Avenir" panose="02000503020000020003" pitchFamily="2" charset="0"/>
              </a:rPr>
              <a:t>Input Image</a:t>
            </a:r>
          </a:p>
        </p:txBody>
      </p:sp>
      <p:sp>
        <p:nvSpPr>
          <p:cNvPr id="19" name="TextBox 18">
            <a:extLst>
              <a:ext uri="{FF2B5EF4-FFF2-40B4-BE49-F238E27FC236}">
                <a16:creationId xmlns:a16="http://schemas.microsoft.com/office/drawing/2014/main" id="{F679FC23-1E8E-4ACF-8FFC-31E889AA16D5}"/>
              </a:ext>
            </a:extLst>
          </p:cNvPr>
          <p:cNvSpPr txBox="1"/>
          <p:nvPr/>
        </p:nvSpPr>
        <p:spPr>
          <a:xfrm>
            <a:off x="8832306" y="2463016"/>
            <a:ext cx="808235" cy="369332"/>
          </a:xfrm>
          <a:prstGeom prst="rect">
            <a:avLst/>
          </a:prstGeom>
          <a:noFill/>
        </p:spPr>
        <p:txBody>
          <a:bodyPr wrap="none" rtlCol="0">
            <a:spAutoFit/>
          </a:bodyPr>
          <a:lstStyle/>
          <a:p>
            <a:r>
              <a:rPr lang="en-US" dirty="0">
                <a:latin typeface="Avenir" panose="02000503020000020003" pitchFamily="2" charset="0"/>
              </a:rPr>
              <a:t>Result</a:t>
            </a:r>
          </a:p>
        </p:txBody>
      </p:sp>
      <p:sp>
        <p:nvSpPr>
          <p:cNvPr id="20" name="Rectangle 19">
            <a:extLst>
              <a:ext uri="{FF2B5EF4-FFF2-40B4-BE49-F238E27FC236}">
                <a16:creationId xmlns:a16="http://schemas.microsoft.com/office/drawing/2014/main" id="{E567F359-8DAD-43AE-9BE0-3CAD0E3D67D4}"/>
              </a:ext>
            </a:extLst>
          </p:cNvPr>
          <p:cNvSpPr/>
          <p:nvPr/>
        </p:nvSpPr>
        <p:spPr>
          <a:xfrm>
            <a:off x="5689853" y="3363898"/>
            <a:ext cx="1282700" cy="746251"/>
          </a:xfrm>
          <a:prstGeom prst="rect">
            <a:avLst/>
          </a:prstGeom>
          <a:solidFill>
            <a:schemeClr val="accent4">
              <a:lumMod val="20000"/>
              <a:lumOff val="8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accent5">
                  <a:lumMod val="60000"/>
                  <a:lumOff val="40000"/>
                </a:schemeClr>
              </a:solidFill>
            </a:endParaRPr>
          </a:p>
          <a:p>
            <a:pPr algn="ctr"/>
            <a:r>
              <a:rPr lang="en-US" sz="2000" dirty="0">
                <a:solidFill>
                  <a:schemeClr val="accent5">
                    <a:lumMod val="60000"/>
                    <a:lumOff val="40000"/>
                  </a:schemeClr>
                </a:solidFill>
              </a:rPr>
              <a:t>MAX</a:t>
            </a:r>
          </a:p>
          <a:p>
            <a:pPr algn="ctr"/>
            <a:endParaRPr lang="en-US" sz="2000" dirty="0">
              <a:solidFill>
                <a:schemeClr val="accent5">
                  <a:lumMod val="60000"/>
                  <a:lumOff val="40000"/>
                </a:schemeClr>
              </a:solidFill>
            </a:endParaRPr>
          </a:p>
        </p:txBody>
      </p:sp>
      <p:sp>
        <p:nvSpPr>
          <p:cNvPr id="21" name="Rectangle 20">
            <a:extLst>
              <a:ext uri="{FF2B5EF4-FFF2-40B4-BE49-F238E27FC236}">
                <a16:creationId xmlns:a16="http://schemas.microsoft.com/office/drawing/2014/main" id="{C14198F3-5B93-4BDC-B2EB-1FB70BCC41F5}"/>
              </a:ext>
            </a:extLst>
          </p:cNvPr>
          <p:cNvSpPr/>
          <p:nvPr/>
        </p:nvSpPr>
        <p:spPr>
          <a:xfrm>
            <a:off x="5695356" y="3355137"/>
            <a:ext cx="1282700" cy="746252"/>
          </a:xfrm>
          <a:prstGeom prst="rect">
            <a:avLst/>
          </a:prstGeom>
          <a:solidFill>
            <a:schemeClr val="accent4">
              <a:lumMod val="20000"/>
              <a:lumOff val="8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accent5">
                  <a:lumMod val="60000"/>
                  <a:lumOff val="40000"/>
                </a:schemeClr>
              </a:solidFill>
            </a:endParaRPr>
          </a:p>
          <a:p>
            <a:pPr algn="ctr"/>
            <a:r>
              <a:rPr lang="en-US" sz="2000" dirty="0">
                <a:solidFill>
                  <a:schemeClr val="accent5">
                    <a:lumMod val="60000"/>
                    <a:lumOff val="40000"/>
                  </a:schemeClr>
                </a:solidFill>
              </a:rPr>
              <a:t>MAX</a:t>
            </a:r>
          </a:p>
          <a:p>
            <a:pPr algn="ctr"/>
            <a:endParaRPr lang="en-US" sz="2000" dirty="0">
              <a:solidFill>
                <a:schemeClr val="accent5">
                  <a:lumMod val="60000"/>
                  <a:lumOff val="40000"/>
                </a:schemeClr>
              </a:solidFill>
            </a:endParaRPr>
          </a:p>
        </p:txBody>
      </p:sp>
      <p:sp>
        <p:nvSpPr>
          <p:cNvPr id="22" name="Rectangle 21">
            <a:extLst>
              <a:ext uri="{FF2B5EF4-FFF2-40B4-BE49-F238E27FC236}">
                <a16:creationId xmlns:a16="http://schemas.microsoft.com/office/drawing/2014/main" id="{038957A5-ED88-4901-9CB5-BD011C707D5A}"/>
              </a:ext>
            </a:extLst>
          </p:cNvPr>
          <p:cNvSpPr/>
          <p:nvPr/>
        </p:nvSpPr>
        <p:spPr>
          <a:xfrm>
            <a:off x="5693344" y="3347312"/>
            <a:ext cx="1282700" cy="769187"/>
          </a:xfrm>
          <a:prstGeom prst="rect">
            <a:avLst/>
          </a:prstGeom>
          <a:solidFill>
            <a:schemeClr val="accent4">
              <a:lumMod val="20000"/>
              <a:lumOff val="8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chemeClr val="tx1"/>
                </a:solidFill>
                <a:latin typeface="Avenir" panose="02000503020000020003" pitchFamily="2" charset="0"/>
              </a:rPr>
              <a:t>MAX</a:t>
            </a:r>
          </a:p>
          <a:p>
            <a:pPr algn="ctr"/>
            <a:endParaRPr lang="en-US" sz="2000" dirty="0">
              <a:solidFill>
                <a:schemeClr val="tx1"/>
              </a:solidFill>
            </a:endParaRPr>
          </a:p>
        </p:txBody>
      </p:sp>
      <p:pic>
        <p:nvPicPr>
          <p:cNvPr id="2" name="Picture 1">
            <a:extLst>
              <a:ext uri="{FF2B5EF4-FFF2-40B4-BE49-F238E27FC236}">
                <a16:creationId xmlns:a16="http://schemas.microsoft.com/office/drawing/2014/main" id="{FC4AD0AF-11C5-D1B4-5F6A-948794D9B80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409040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1.48148E-6 L -0.34896 -0.05324 " pathEditMode="relative" rAng="0" ptsTypes="AA">
                                      <p:cBhvr>
                                        <p:cTn id="6" dur="2000" fill="hold"/>
                                        <p:tgtEl>
                                          <p:spTgt spid="21"/>
                                        </p:tgtEl>
                                        <p:attrNameLst>
                                          <p:attrName>ppt_x</p:attrName>
                                          <p:attrName>ppt_y</p:attrName>
                                        </p:attrNameLst>
                                      </p:cBhvr>
                                      <p:rCtr x="-17448" y="-2662"/>
                                    </p:animMotion>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8.33333E-7 2.59259E-6 L -0.24154 -0.05324 " pathEditMode="relative" rAng="0" ptsTypes="AA">
                                      <p:cBhvr>
                                        <p:cTn id="10" dur="2000" fill="hold"/>
                                        <p:tgtEl>
                                          <p:spTgt spid="20"/>
                                        </p:tgtEl>
                                        <p:attrNameLst>
                                          <p:attrName>ppt_x</p:attrName>
                                          <p:attrName>ppt_y</p:attrName>
                                        </p:attrNameLst>
                                      </p:cBhvr>
                                      <p:rCtr x="-12083" y="-26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DD10B3-04DA-EEDA-0082-4150BE6D51A5}"/>
              </a:ext>
            </a:extLst>
          </p:cNvPr>
          <p:cNvPicPr>
            <a:picLocks noChangeAspect="1"/>
          </p:cNvPicPr>
          <p:nvPr/>
        </p:nvPicPr>
        <p:blipFill>
          <a:blip r:embed="rId3"/>
          <a:stretch>
            <a:fillRect/>
          </a:stretch>
        </p:blipFill>
        <p:spPr>
          <a:xfrm>
            <a:off x="2580443" y="1864384"/>
            <a:ext cx="7031114" cy="3129232"/>
          </a:xfrm>
          <a:prstGeom prst="rect">
            <a:avLst/>
          </a:prstGeom>
        </p:spPr>
      </p:pic>
      <p:sp>
        <p:nvSpPr>
          <p:cNvPr id="8" name="Title 4">
            <a:extLst>
              <a:ext uri="{FF2B5EF4-FFF2-40B4-BE49-F238E27FC236}">
                <a16:creationId xmlns:a16="http://schemas.microsoft.com/office/drawing/2014/main" id="{C747190E-96F8-48B9-BC33-0CAC798566FF}"/>
              </a:ext>
            </a:extLst>
          </p:cNvPr>
          <p:cNvSpPr>
            <a:spLocks noGrp="1"/>
          </p:cNvSpPr>
          <p:nvPr>
            <p:ph type="title"/>
          </p:nvPr>
        </p:nvSpPr>
        <p:spPr>
          <a:xfrm>
            <a:off x="0" y="0"/>
            <a:ext cx="12192000" cy="1325563"/>
          </a:xfrm>
        </p:spPr>
        <p:txBody>
          <a:bodyPr>
            <a:normAutofit/>
          </a:bodyPr>
          <a:lstStyle/>
          <a:p>
            <a:pPr algn="ctr"/>
            <a:r>
              <a:rPr lang="en-US" sz="4400" b="1" dirty="0">
                <a:solidFill>
                  <a:schemeClr val="tx1">
                    <a:lumMod val="75000"/>
                    <a:lumOff val="25000"/>
                  </a:schemeClr>
                </a:solidFill>
                <a:latin typeface="Avenir Black" panose="02000503020000020003" pitchFamily="2" charset="0"/>
              </a:rPr>
              <a:t>Max Pooling</a:t>
            </a:r>
          </a:p>
        </p:txBody>
      </p:sp>
      <p:sp>
        <p:nvSpPr>
          <p:cNvPr id="9" name="TextBox 8">
            <a:extLst>
              <a:ext uri="{FF2B5EF4-FFF2-40B4-BE49-F238E27FC236}">
                <a16:creationId xmlns:a16="http://schemas.microsoft.com/office/drawing/2014/main" id="{5CCAC125-C557-4CD7-8898-5378E34CE4A2}"/>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Image Credit: </a:t>
            </a:r>
            <a:r>
              <a:rPr lang="en-US" sz="1400" dirty="0">
                <a:solidFill>
                  <a:schemeClr val="tx1">
                    <a:lumMod val="65000"/>
                    <a:lumOff val="35000"/>
                  </a:schemeClr>
                </a:solidFill>
                <a:latin typeface="+mj-lt"/>
              </a:rPr>
              <a:t>https://cognitivetruth.wordpress.com/2019/02/01/convolutional-neural-networks/</a:t>
            </a:r>
          </a:p>
        </p:txBody>
      </p:sp>
      <p:pic>
        <p:nvPicPr>
          <p:cNvPr id="2" name="Picture 1">
            <a:extLst>
              <a:ext uri="{FF2B5EF4-FFF2-40B4-BE49-F238E27FC236}">
                <a16:creationId xmlns:a16="http://schemas.microsoft.com/office/drawing/2014/main" id="{08C93869-DF01-6298-5134-05F8C58A36B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4051109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CD7929ED-0824-4868-AC20-C70D44EE4E71}"/>
              </a:ext>
            </a:extLst>
          </p:cNvPr>
          <p:cNvSpPr>
            <a:spLocks noGrp="1"/>
          </p:cNvSpPr>
          <p:nvPr>
            <p:ph type="title"/>
          </p:nvPr>
        </p:nvSpPr>
        <p:spPr>
          <a:xfrm>
            <a:off x="0" y="0"/>
            <a:ext cx="12192000" cy="1325563"/>
          </a:xfrm>
        </p:spPr>
        <p:txBody>
          <a:bodyPr>
            <a:normAutofit/>
          </a:bodyPr>
          <a:lstStyle/>
          <a:p>
            <a:pPr algn="ctr"/>
            <a:r>
              <a:rPr lang="en-US" sz="4400" b="1" dirty="0">
                <a:solidFill>
                  <a:schemeClr val="tx1">
                    <a:lumMod val="75000"/>
                    <a:lumOff val="25000"/>
                  </a:schemeClr>
                </a:solidFill>
                <a:latin typeface="Avenir Black" panose="02000503020000020003" pitchFamily="2" charset="0"/>
              </a:rPr>
              <a:t>Average Pooling</a:t>
            </a:r>
          </a:p>
        </p:txBody>
      </p:sp>
      <p:sp>
        <p:nvSpPr>
          <p:cNvPr id="4" name="TextBox 3">
            <a:extLst>
              <a:ext uri="{FF2B5EF4-FFF2-40B4-BE49-F238E27FC236}">
                <a16:creationId xmlns:a16="http://schemas.microsoft.com/office/drawing/2014/main" id="{C451853E-678B-44C0-A4A7-BD246ED1558E}"/>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bg2">
                    <a:lumMod val="25000"/>
                  </a:schemeClr>
                </a:solidFill>
                <a:latin typeface="+mj-lt"/>
                <a:ea typeface="Verdana" panose="020B0604030504040204" pitchFamily="34" charset="0"/>
              </a:rPr>
              <a:t>Source: </a:t>
            </a:r>
            <a:r>
              <a:rPr lang="en-US" sz="1400" dirty="0">
                <a:solidFill>
                  <a:schemeClr val="bg2">
                    <a:lumMod val="25000"/>
                  </a:schemeClr>
                </a:solidFill>
                <a:latin typeface="+mj-lt"/>
              </a:rPr>
              <a:t>https://www.youtube.com/watch?v=8oOgPUO-TBY&amp;t=6s</a:t>
            </a:r>
          </a:p>
        </p:txBody>
      </p:sp>
      <p:pic>
        <p:nvPicPr>
          <p:cNvPr id="5" name="Picture 4">
            <a:extLst>
              <a:ext uri="{FF2B5EF4-FFF2-40B4-BE49-F238E27FC236}">
                <a16:creationId xmlns:a16="http://schemas.microsoft.com/office/drawing/2014/main" id="{603CD8DA-46CC-4FA8-B868-A90349C37901}"/>
              </a:ext>
            </a:extLst>
          </p:cNvPr>
          <p:cNvPicPr>
            <a:picLocks noChangeAspect="1"/>
          </p:cNvPicPr>
          <p:nvPr/>
        </p:nvPicPr>
        <p:blipFill>
          <a:blip r:embed="rId4"/>
          <a:stretch>
            <a:fillRect/>
          </a:stretch>
        </p:blipFill>
        <p:spPr>
          <a:xfrm>
            <a:off x="1362074" y="2923976"/>
            <a:ext cx="2742965" cy="1643063"/>
          </a:xfrm>
          <a:prstGeom prst="rect">
            <a:avLst/>
          </a:prstGeom>
        </p:spPr>
      </p:pic>
      <p:sp>
        <p:nvSpPr>
          <p:cNvPr id="17" name="TextBox 16">
            <a:extLst>
              <a:ext uri="{FF2B5EF4-FFF2-40B4-BE49-F238E27FC236}">
                <a16:creationId xmlns:a16="http://schemas.microsoft.com/office/drawing/2014/main" id="{74DA5BB8-2FC8-4368-8B42-2141675C9754}"/>
              </a:ext>
            </a:extLst>
          </p:cNvPr>
          <p:cNvSpPr txBox="1"/>
          <p:nvPr/>
        </p:nvSpPr>
        <p:spPr>
          <a:xfrm>
            <a:off x="5430096" y="2428225"/>
            <a:ext cx="1814407" cy="646331"/>
          </a:xfrm>
          <a:prstGeom prst="rect">
            <a:avLst/>
          </a:prstGeom>
          <a:noFill/>
        </p:spPr>
        <p:txBody>
          <a:bodyPr wrap="none" rtlCol="0">
            <a:spAutoFit/>
          </a:bodyPr>
          <a:lstStyle/>
          <a:p>
            <a:r>
              <a:rPr lang="en-US" dirty="0"/>
              <a:t>Max pooling with</a:t>
            </a:r>
          </a:p>
          <a:p>
            <a:pPr algn="ctr"/>
            <a:r>
              <a:rPr lang="en-US" dirty="0"/>
              <a:t>Stride 2</a:t>
            </a:r>
          </a:p>
        </p:txBody>
      </p:sp>
      <p:sp>
        <p:nvSpPr>
          <p:cNvPr id="18" name="TextBox 17">
            <a:extLst>
              <a:ext uri="{FF2B5EF4-FFF2-40B4-BE49-F238E27FC236}">
                <a16:creationId xmlns:a16="http://schemas.microsoft.com/office/drawing/2014/main" id="{F3F19878-9ED8-4C67-981B-B7A5AD432C13}"/>
              </a:ext>
            </a:extLst>
          </p:cNvPr>
          <p:cNvSpPr txBox="1"/>
          <p:nvPr/>
        </p:nvSpPr>
        <p:spPr>
          <a:xfrm>
            <a:off x="2077126" y="2428225"/>
            <a:ext cx="1312860" cy="369332"/>
          </a:xfrm>
          <a:prstGeom prst="rect">
            <a:avLst/>
          </a:prstGeom>
          <a:noFill/>
        </p:spPr>
        <p:txBody>
          <a:bodyPr wrap="none" rtlCol="0">
            <a:spAutoFit/>
          </a:bodyPr>
          <a:lstStyle/>
          <a:p>
            <a:r>
              <a:rPr lang="en-US" dirty="0"/>
              <a:t>Input Image</a:t>
            </a:r>
          </a:p>
        </p:txBody>
      </p:sp>
      <p:sp>
        <p:nvSpPr>
          <p:cNvPr id="19" name="TextBox 18">
            <a:extLst>
              <a:ext uri="{FF2B5EF4-FFF2-40B4-BE49-F238E27FC236}">
                <a16:creationId xmlns:a16="http://schemas.microsoft.com/office/drawing/2014/main" id="{F679FC23-1E8E-4ACF-8FFC-31E889AA16D5}"/>
              </a:ext>
            </a:extLst>
          </p:cNvPr>
          <p:cNvSpPr txBox="1"/>
          <p:nvPr/>
        </p:nvSpPr>
        <p:spPr>
          <a:xfrm>
            <a:off x="8891300" y="2463016"/>
            <a:ext cx="762516" cy="369332"/>
          </a:xfrm>
          <a:prstGeom prst="rect">
            <a:avLst/>
          </a:prstGeom>
          <a:noFill/>
        </p:spPr>
        <p:txBody>
          <a:bodyPr wrap="none" rtlCol="0">
            <a:spAutoFit/>
          </a:bodyPr>
          <a:lstStyle/>
          <a:p>
            <a:r>
              <a:rPr lang="en-US" dirty="0"/>
              <a:t>Result</a:t>
            </a:r>
          </a:p>
        </p:txBody>
      </p:sp>
      <p:sp>
        <p:nvSpPr>
          <p:cNvPr id="20" name="Rectangle 19">
            <a:extLst>
              <a:ext uri="{FF2B5EF4-FFF2-40B4-BE49-F238E27FC236}">
                <a16:creationId xmlns:a16="http://schemas.microsoft.com/office/drawing/2014/main" id="{E567F359-8DAD-43AE-9BE0-3CAD0E3D67D4}"/>
              </a:ext>
            </a:extLst>
          </p:cNvPr>
          <p:cNvSpPr/>
          <p:nvPr/>
        </p:nvSpPr>
        <p:spPr>
          <a:xfrm>
            <a:off x="5689853" y="3363898"/>
            <a:ext cx="1282700" cy="746251"/>
          </a:xfrm>
          <a:prstGeom prst="rect">
            <a:avLst/>
          </a:prstGeom>
          <a:solidFill>
            <a:schemeClr val="accent4">
              <a:lumMod val="20000"/>
              <a:lumOff val="8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accent5">
                  <a:lumMod val="60000"/>
                  <a:lumOff val="40000"/>
                </a:schemeClr>
              </a:solidFill>
            </a:endParaRPr>
          </a:p>
          <a:p>
            <a:pPr algn="ctr"/>
            <a:r>
              <a:rPr lang="en-US" sz="2000" dirty="0">
                <a:solidFill>
                  <a:schemeClr val="accent5">
                    <a:lumMod val="60000"/>
                    <a:lumOff val="40000"/>
                  </a:schemeClr>
                </a:solidFill>
              </a:rPr>
              <a:t>AVG</a:t>
            </a:r>
          </a:p>
          <a:p>
            <a:pPr algn="ctr"/>
            <a:endParaRPr lang="en-US" sz="2000" dirty="0">
              <a:solidFill>
                <a:schemeClr val="accent5">
                  <a:lumMod val="60000"/>
                  <a:lumOff val="40000"/>
                </a:schemeClr>
              </a:solidFill>
            </a:endParaRPr>
          </a:p>
        </p:txBody>
      </p:sp>
      <p:sp>
        <p:nvSpPr>
          <p:cNvPr id="21" name="Rectangle 20">
            <a:extLst>
              <a:ext uri="{FF2B5EF4-FFF2-40B4-BE49-F238E27FC236}">
                <a16:creationId xmlns:a16="http://schemas.microsoft.com/office/drawing/2014/main" id="{C14198F3-5B93-4BDC-B2EB-1FB70BCC41F5}"/>
              </a:ext>
            </a:extLst>
          </p:cNvPr>
          <p:cNvSpPr/>
          <p:nvPr/>
        </p:nvSpPr>
        <p:spPr>
          <a:xfrm>
            <a:off x="5698847" y="3366109"/>
            <a:ext cx="1282700" cy="746252"/>
          </a:xfrm>
          <a:prstGeom prst="rect">
            <a:avLst/>
          </a:prstGeom>
          <a:solidFill>
            <a:schemeClr val="accent4">
              <a:lumMod val="20000"/>
              <a:lumOff val="8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accent5">
                  <a:lumMod val="60000"/>
                  <a:lumOff val="40000"/>
                </a:schemeClr>
              </a:solidFill>
            </a:endParaRPr>
          </a:p>
          <a:p>
            <a:pPr algn="ctr"/>
            <a:r>
              <a:rPr lang="en-US" sz="2000" dirty="0">
                <a:solidFill>
                  <a:schemeClr val="accent5">
                    <a:lumMod val="60000"/>
                    <a:lumOff val="40000"/>
                  </a:schemeClr>
                </a:solidFill>
              </a:rPr>
              <a:t>AVG</a:t>
            </a:r>
          </a:p>
          <a:p>
            <a:pPr algn="ctr"/>
            <a:endParaRPr lang="en-US" sz="2000" dirty="0">
              <a:solidFill>
                <a:schemeClr val="accent5">
                  <a:lumMod val="60000"/>
                  <a:lumOff val="40000"/>
                </a:schemeClr>
              </a:solidFill>
            </a:endParaRPr>
          </a:p>
        </p:txBody>
      </p:sp>
      <p:sp>
        <p:nvSpPr>
          <p:cNvPr id="22" name="Rectangle 21">
            <a:extLst>
              <a:ext uri="{FF2B5EF4-FFF2-40B4-BE49-F238E27FC236}">
                <a16:creationId xmlns:a16="http://schemas.microsoft.com/office/drawing/2014/main" id="{038957A5-ED88-4901-9CB5-BD011C707D5A}"/>
              </a:ext>
            </a:extLst>
          </p:cNvPr>
          <p:cNvSpPr/>
          <p:nvPr/>
        </p:nvSpPr>
        <p:spPr>
          <a:xfrm>
            <a:off x="5693028" y="3354373"/>
            <a:ext cx="1282700" cy="769187"/>
          </a:xfrm>
          <a:prstGeom prst="rect">
            <a:avLst/>
          </a:prstGeom>
          <a:solidFill>
            <a:schemeClr val="accent4">
              <a:lumMod val="20000"/>
              <a:lumOff val="8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chemeClr val="tx1"/>
                </a:solidFill>
              </a:rPr>
              <a:t>AVG</a:t>
            </a:r>
          </a:p>
          <a:p>
            <a:pPr algn="ctr"/>
            <a:endParaRPr lang="en-US" sz="2000" dirty="0">
              <a:solidFill>
                <a:schemeClr val="tx1"/>
              </a:solidFill>
            </a:endParaRPr>
          </a:p>
        </p:txBody>
      </p:sp>
      <p:pic>
        <p:nvPicPr>
          <p:cNvPr id="12" name="Picture 11">
            <a:extLst>
              <a:ext uri="{FF2B5EF4-FFF2-40B4-BE49-F238E27FC236}">
                <a16:creationId xmlns:a16="http://schemas.microsoft.com/office/drawing/2014/main" id="{CE733E12-3912-4A80-AC1E-7AA11616455D}"/>
              </a:ext>
            </a:extLst>
          </p:cNvPr>
          <p:cNvPicPr>
            <a:picLocks noChangeAspect="1"/>
          </p:cNvPicPr>
          <p:nvPr/>
        </p:nvPicPr>
        <p:blipFill>
          <a:blip r:embed="rId5"/>
          <a:stretch>
            <a:fillRect/>
          </a:stretch>
        </p:blipFill>
        <p:spPr>
          <a:xfrm>
            <a:off x="8579061" y="3337295"/>
            <a:ext cx="1386994" cy="816424"/>
          </a:xfrm>
          <a:prstGeom prst="rect">
            <a:avLst/>
          </a:prstGeom>
        </p:spPr>
      </p:pic>
      <p:pic>
        <p:nvPicPr>
          <p:cNvPr id="2" name="Picture 1">
            <a:extLst>
              <a:ext uri="{FF2B5EF4-FFF2-40B4-BE49-F238E27FC236}">
                <a16:creationId xmlns:a16="http://schemas.microsoft.com/office/drawing/2014/main" id="{BCE788F5-163C-90CD-3E39-0AA34D74D0A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97469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6 1.11111E-6 L -0.34896 -0.05324 " pathEditMode="relative" rAng="0" ptsTypes="AA">
                                      <p:cBhvr>
                                        <p:cTn id="6" dur="2000" fill="hold"/>
                                        <p:tgtEl>
                                          <p:spTgt spid="21"/>
                                        </p:tgtEl>
                                        <p:attrNameLst>
                                          <p:attrName>ppt_x</p:attrName>
                                          <p:attrName>ppt_y</p:attrName>
                                        </p:attrNameLst>
                                      </p:cBhvr>
                                      <p:rCtr x="-17448" y="-2662"/>
                                    </p:animMotion>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8.33333E-7 2.59259E-6 L -0.24154 -0.05324 " pathEditMode="relative" rAng="0" ptsTypes="AA">
                                      <p:cBhvr>
                                        <p:cTn id="10" dur="2000" fill="hold"/>
                                        <p:tgtEl>
                                          <p:spTgt spid="20"/>
                                        </p:tgtEl>
                                        <p:attrNameLst>
                                          <p:attrName>ppt_x</p:attrName>
                                          <p:attrName>ppt_y</p:attrName>
                                        </p:attrNameLst>
                                      </p:cBhvr>
                                      <p:rCtr x="-12083" y="-26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FE0AA7-599F-47D5-8772-72921880F8E6}"/>
              </a:ext>
            </a:extLst>
          </p:cNvPr>
          <p:cNvPicPr>
            <a:picLocks noChangeAspect="1"/>
          </p:cNvPicPr>
          <p:nvPr/>
        </p:nvPicPr>
        <p:blipFill>
          <a:blip r:embed="rId3"/>
          <a:stretch>
            <a:fillRect/>
          </a:stretch>
        </p:blipFill>
        <p:spPr>
          <a:xfrm>
            <a:off x="1581150" y="1395412"/>
            <a:ext cx="9029700" cy="4067175"/>
          </a:xfrm>
          <a:prstGeom prst="rect">
            <a:avLst/>
          </a:prstGeom>
        </p:spPr>
      </p:pic>
      <p:sp>
        <p:nvSpPr>
          <p:cNvPr id="4" name="Oval 3">
            <a:extLst>
              <a:ext uri="{FF2B5EF4-FFF2-40B4-BE49-F238E27FC236}">
                <a16:creationId xmlns:a16="http://schemas.microsoft.com/office/drawing/2014/main" id="{DF500640-4B4C-4C7B-9F57-97DAF64EDF71}"/>
              </a:ext>
            </a:extLst>
          </p:cNvPr>
          <p:cNvSpPr/>
          <p:nvPr/>
        </p:nvSpPr>
        <p:spPr>
          <a:xfrm>
            <a:off x="8843963" y="2028824"/>
            <a:ext cx="971550" cy="2971801"/>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 name="Picture 1">
            <a:extLst>
              <a:ext uri="{FF2B5EF4-FFF2-40B4-BE49-F238E27FC236}">
                <a16:creationId xmlns:a16="http://schemas.microsoft.com/office/drawing/2014/main" id="{44A87356-0387-D3F0-2757-570FA67F2AB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12272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0D67222-7D6D-64B5-B577-8895F0C3CB31}"/>
              </a:ext>
            </a:extLst>
          </p:cNvPr>
          <p:cNvGraphicFramePr>
            <a:graphicFrameLocks noGrp="1"/>
          </p:cNvGraphicFramePr>
          <p:nvPr/>
        </p:nvGraphicFramePr>
        <p:xfrm>
          <a:off x="2005915" y="1374585"/>
          <a:ext cx="8180169" cy="4108829"/>
        </p:xfrm>
        <a:graphic>
          <a:graphicData uri="http://schemas.openxmlformats.org/drawingml/2006/table">
            <a:tbl>
              <a:tblPr firstRow="1" bandRow="1">
                <a:tableStyleId>{5C22544A-7EE6-4342-B048-85BDC9FD1C3A}</a:tableStyleId>
              </a:tblPr>
              <a:tblGrid>
                <a:gridCol w="2143056">
                  <a:extLst>
                    <a:ext uri="{9D8B030D-6E8A-4147-A177-3AD203B41FA5}">
                      <a16:colId xmlns:a16="http://schemas.microsoft.com/office/drawing/2014/main" val="2987899581"/>
                    </a:ext>
                  </a:extLst>
                </a:gridCol>
                <a:gridCol w="2208887">
                  <a:extLst>
                    <a:ext uri="{9D8B030D-6E8A-4147-A177-3AD203B41FA5}">
                      <a16:colId xmlns:a16="http://schemas.microsoft.com/office/drawing/2014/main" val="2402460893"/>
                    </a:ext>
                  </a:extLst>
                </a:gridCol>
                <a:gridCol w="3828226">
                  <a:extLst>
                    <a:ext uri="{9D8B030D-6E8A-4147-A177-3AD203B41FA5}">
                      <a16:colId xmlns:a16="http://schemas.microsoft.com/office/drawing/2014/main" val="3257386072"/>
                    </a:ext>
                  </a:extLst>
                </a:gridCol>
              </a:tblGrid>
              <a:tr h="717593">
                <a:tc>
                  <a:txBody>
                    <a:bodyPr/>
                    <a:lstStyle/>
                    <a:p>
                      <a:pPr algn="ctr"/>
                      <a:r>
                        <a:rPr lang="en-US" sz="1800" dirty="0"/>
                        <a:t>Problem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A5AA8"/>
                    </a:solidFill>
                  </a:tcPr>
                </a:tc>
                <a:tc>
                  <a:txBody>
                    <a:bodyPr/>
                    <a:lstStyle/>
                    <a:p>
                      <a:pPr algn="ctr"/>
                      <a:r>
                        <a:rPr lang="en-US" sz="1800" dirty="0"/>
                        <a:t>Activation Function </a:t>
                      </a:r>
                      <a:br>
                        <a:rPr lang="en-US" sz="1800" dirty="0"/>
                      </a:br>
                      <a:r>
                        <a:rPr lang="en-US" sz="1800" dirty="0"/>
                        <a:t>for Last Layer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A5AA8"/>
                    </a:solidFill>
                  </a:tcPr>
                </a:tc>
                <a:tc>
                  <a:txBody>
                    <a:bodyPr/>
                    <a:lstStyle/>
                    <a:p>
                      <a:pPr algn="ctr"/>
                      <a:r>
                        <a:rPr lang="en-US" sz="1800" dirty="0"/>
                        <a:t>Output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A5AA8"/>
                    </a:solidFill>
                  </a:tcPr>
                </a:tc>
                <a:extLst>
                  <a:ext uri="{0D108BD9-81ED-4DB2-BD59-A6C34878D82A}">
                    <a16:rowId xmlns:a16="http://schemas.microsoft.com/office/drawing/2014/main" val="2700202730"/>
                  </a:ext>
                </a:extLst>
              </a:tr>
              <a:tr h="912701">
                <a:tc>
                  <a:txBody>
                    <a:bodyPr/>
                    <a:lstStyle/>
                    <a:p>
                      <a:r>
                        <a:rPr lang="en-US" dirty="0"/>
                        <a:t>Regression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t>None (or identity</a:t>
                      </a:r>
                    </a:p>
                    <a:p>
                      <a:r>
                        <a:rPr lang="en-US" dirty="0"/>
                        <a:t>function)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t>A numerical number that can </a:t>
                      </a:r>
                    </a:p>
                    <a:p>
                      <a:r>
                        <a:rPr lang="en-US" dirty="0"/>
                        <a:t>take any value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00602152"/>
                  </a:ext>
                </a:extLst>
              </a:tr>
              <a:tr h="1289815">
                <a:tc>
                  <a:txBody>
                    <a:bodyPr/>
                    <a:lstStyle/>
                    <a:p>
                      <a:r>
                        <a:rPr lang="en-US" dirty="0"/>
                        <a:t>Binary</a:t>
                      </a:r>
                    </a:p>
                    <a:p>
                      <a:r>
                        <a:rPr lang="en-US" dirty="0"/>
                        <a:t>classification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sigmoid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A numerical number ranging </a:t>
                      </a:r>
                    </a:p>
                    <a:p>
                      <a:r>
                        <a:rPr lang="en-US" dirty="0"/>
                        <a:t>from 0 to 1 corresponding to the probability of the observation.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9705210"/>
                  </a:ext>
                </a:extLst>
              </a:tr>
              <a:tr h="912701">
                <a:tc>
                  <a:txBody>
                    <a:bodyPr/>
                    <a:lstStyle/>
                    <a:p>
                      <a:r>
                        <a:rPr lang="en-US" dirty="0"/>
                        <a:t>Multi-class</a:t>
                      </a:r>
                    </a:p>
                    <a:p>
                      <a:r>
                        <a:rPr lang="en-US" dirty="0"/>
                        <a:t>classification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t>softmax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t>Multiple numerical numbers (depending on the number of classes) ranging from 0 to 1 corresponding to the probability of each 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21919689"/>
                  </a:ext>
                </a:extLst>
              </a:tr>
            </a:tbl>
          </a:graphicData>
        </a:graphic>
      </p:graphicFrame>
      <p:pic>
        <p:nvPicPr>
          <p:cNvPr id="3" name="Picture 2">
            <a:extLst>
              <a:ext uri="{FF2B5EF4-FFF2-40B4-BE49-F238E27FC236}">
                <a16:creationId xmlns:a16="http://schemas.microsoft.com/office/drawing/2014/main" id="{3B5D1BE9-1F59-4F45-0617-1CB1A07DFF9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264540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3AAC48-8E1A-A686-9709-D6EFF75AB802}"/>
              </a:ext>
            </a:extLst>
          </p:cNvPr>
          <p:cNvSpPr txBox="1"/>
          <p:nvPr/>
        </p:nvSpPr>
        <p:spPr>
          <a:xfrm>
            <a:off x="2952394" y="4976814"/>
            <a:ext cx="5963005" cy="461665"/>
          </a:xfrm>
          <a:prstGeom prst="rect">
            <a:avLst/>
          </a:prstGeom>
          <a:noFill/>
        </p:spPr>
        <p:txBody>
          <a:bodyPr wrap="square" rtlCol="0">
            <a:spAutoFit/>
          </a:bodyPr>
          <a:lstStyle/>
          <a:p>
            <a:r>
              <a:rPr lang="en-US" sz="2400" dirty="0">
                <a:latin typeface="Avenir" panose="02000503020000020003" pitchFamily="2" charset="0"/>
              </a:rPr>
              <a:t>     Torsten Wiesel	            David Hubel</a:t>
            </a:r>
          </a:p>
        </p:txBody>
      </p:sp>
      <p:sp>
        <p:nvSpPr>
          <p:cNvPr id="5" name="TextBox 4">
            <a:extLst>
              <a:ext uri="{FF2B5EF4-FFF2-40B4-BE49-F238E27FC236}">
                <a16:creationId xmlns:a16="http://schemas.microsoft.com/office/drawing/2014/main" id="{7145A311-6BBF-877D-64DF-8745DE1B5E76}"/>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Krohn, J. (2020). </a:t>
            </a:r>
            <a:r>
              <a:rPr lang="en-US" sz="1400" i="1" dirty="0">
                <a:solidFill>
                  <a:schemeClr val="tx1">
                    <a:lumMod val="65000"/>
                    <a:lumOff val="35000"/>
                  </a:schemeClr>
                </a:solidFill>
                <a:latin typeface="+mj-lt"/>
                <a:ea typeface="Verdana" panose="020B0604030504040204" pitchFamily="34" charset="0"/>
              </a:rPr>
              <a:t>Deep Learning Illustrated.</a:t>
            </a:r>
            <a:r>
              <a:rPr lang="en-US" sz="1400" dirty="0">
                <a:solidFill>
                  <a:schemeClr val="tx1">
                    <a:lumMod val="65000"/>
                    <a:lumOff val="35000"/>
                  </a:schemeClr>
                </a:solidFill>
                <a:latin typeface="+mj-lt"/>
                <a:ea typeface="Verdana" panose="020B0604030504040204" pitchFamily="34" charset="0"/>
              </a:rPr>
              <a:t> New York, NY</a:t>
            </a:r>
            <a:r>
              <a:rPr lang="en-US" sz="1400" b="0" i="0" dirty="0">
                <a:solidFill>
                  <a:schemeClr val="tx1">
                    <a:lumMod val="65000"/>
                    <a:lumOff val="35000"/>
                  </a:schemeClr>
                </a:solidFill>
                <a:effectLst/>
                <a:latin typeface="+mj-lt"/>
                <a:ea typeface="Verdana" panose="020B0604030504040204" pitchFamily="34" charset="0"/>
              </a:rPr>
              <a:t>: Addison-Wesley. (Chapter 1)</a:t>
            </a:r>
            <a:endParaRPr lang="en-US" sz="1400" dirty="0">
              <a:solidFill>
                <a:schemeClr val="tx1">
                  <a:lumMod val="65000"/>
                  <a:lumOff val="35000"/>
                </a:schemeClr>
              </a:solidFill>
              <a:latin typeface="+mj-lt"/>
              <a:ea typeface="Verdana" panose="020B0604030504040204" pitchFamily="34" charset="0"/>
            </a:endParaRPr>
          </a:p>
        </p:txBody>
      </p:sp>
      <p:pic>
        <p:nvPicPr>
          <p:cNvPr id="3" name="Picture 2">
            <a:extLst>
              <a:ext uri="{FF2B5EF4-FFF2-40B4-BE49-F238E27FC236}">
                <a16:creationId xmlns:a16="http://schemas.microsoft.com/office/drawing/2014/main" id="{F0BB7B5B-62AC-4C68-C8A8-86E260FE277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pic>
        <p:nvPicPr>
          <p:cNvPr id="10" name="Picture 9">
            <a:extLst>
              <a:ext uri="{FF2B5EF4-FFF2-40B4-BE49-F238E27FC236}">
                <a16:creationId xmlns:a16="http://schemas.microsoft.com/office/drawing/2014/main" id="{D9A1FA47-13A4-6217-001C-B90E2BAC2F52}"/>
              </a:ext>
            </a:extLst>
          </p:cNvPr>
          <p:cNvPicPr>
            <a:picLocks noChangeAspect="1"/>
          </p:cNvPicPr>
          <p:nvPr/>
        </p:nvPicPr>
        <p:blipFill>
          <a:blip r:embed="rId4"/>
          <a:stretch>
            <a:fillRect/>
          </a:stretch>
        </p:blipFill>
        <p:spPr>
          <a:xfrm>
            <a:off x="5896829" y="1686817"/>
            <a:ext cx="2763408" cy="2989263"/>
          </a:xfrm>
          <a:prstGeom prst="rect">
            <a:avLst/>
          </a:prstGeom>
        </p:spPr>
      </p:pic>
      <p:pic>
        <p:nvPicPr>
          <p:cNvPr id="14" name="Picture 13">
            <a:extLst>
              <a:ext uri="{FF2B5EF4-FFF2-40B4-BE49-F238E27FC236}">
                <a16:creationId xmlns:a16="http://schemas.microsoft.com/office/drawing/2014/main" id="{3BE2FBBF-F558-8301-E807-C88DA1F6B346}"/>
              </a:ext>
            </a:extLst>
          </p:cNvPr>
          <p:cNvPicPr>
            <a:picLocks noChangeAspect="1"/>
          </p:cNvPicPr>
          <p:nvPr/>
        </p:nvPicPr>
        <p:blipFill>
          <a:blip r:embed="rId5"/>
          <a:stretch>
            <a:fillRect/>
          </a:stretch>
        </p:blipFill>
        <p:spPr>
          <a:xfrm>
            <a:off x="3115658" y="1763016"/>
            <a:ext cx="2206948" cy="2938464"/>
          </a:xfrm>
          <a:prstGeom prst="rect">
            <a:avLst/>
          </a:prstGeom>
        </p:spPr>
      </p:pic>
    </p:spTree>
    <p:extLst>
      <p:ext uri="{BB962C8B-B14F-4D97-AF65-F5344CB8AC3E}">
        <p14:creationId xmlns:p14="http://schemas.microsoft.com/office/powerpoint/2010/main" val="32398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7EE677-414D-4F01-AC50-F7130C48F87A}"/>
              </a:ext>
            </a:extLst>
          </p:cNvPr>
          <p:cNvPicPr>
            <a:picLocks noChangeAspect="1"/>
          </p:cNvPicPr>
          <p:nvPr/>
        </p:nvPicPr>
        <p:blipFill>
          <a:blip r:embed="rId3"/>
          <a:stretch>
            <a:fillRect/>
          </a:stretch>
        </p:blipFill>
        <p:spPr>
          <a:xfrm>
            <a:off x="1929114" y="2068974"/>
            <a:ext cx="8333772" cy="2720051"/>
          </a:xfrm>
          <a:prstGeom prst="rect">
            <a:avLst/>
          </a:prstGeom>
        </p:spPr>
      </p:pic>
      <p:sp>
        <p:nvSpPr>
          <p:cNvPr id="3" name="TextBox 2">
            <a:extLst>
              <a:ext uri="{FF2B5EF4-FFF2-40B4-BE49-F238E27FC236}">
                <a16:creationId xmlns:a16="http://schemas.microsoft.com/office/drawing/2014/main" id="{E1C9A6E2-2BFD-44C8-A426-4B4C6B559325}"/>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Geron, A. (2019). </a:t>
            </a:r>
            <a:r>
              <a:rPr lang="en-US" sz="1400" i="1" dirty="0">
                <a:solidFill>
                  <a:schemeClr val="tx1">
                    <a:lumMod val="65000"/>
                    <a:lumOff val="35000"/>
                  </a:schemeClr>
                </a:solidFill>
                <a:latin typeface="+mj-lt"/>
                <a:ea typeface="Verdana" panose="020B0604030504040204" pitchFamily="34" charset="0"/>
              </a:rPr>
              <a:t>Hands-on machine learning with Sci-Kit learn, Keras, &amp; Tensorflow.</a:t>
            </a:r>
            <a:r>
              <a:rPr lang="en-US" sz="1400" dirty="0">
                <a:solidFill>
                  <a:schemeClr val="tx1">
                    <a:lumMod val="65000"/>
                    <a:lumOff val="35000"/>
                  </a:schemeClr>
                </a:solidFill>
                <a:latin typeface="+mj-lt"/>
                <a:ea typeface="Verdana" panose="020B0604030504040204" pitchFamily="34" charset="0"/>
              </a:rPr>
              <a:t> Sebastopol, CA</a:t>
            </a:r>
            <a:r>
              <a:rPr lang="en-US" sz="1400" b="0" i="0" dirty="0">
                <a:solidFill>
                  <a:schemeClr val="tx1">
                    <a:lumMod val="65000"/>
                    <a:lumOff val="35000"/>
                  </a:schemeClr>
                </a:solidFill>
                <a:effectLst/>
                <a:latin typeface="+mj-lt"/>
                <a:ea typeface="Verdana" panose="020B0604030504040204" pitchFamily="34" charset="0"/>
              </a:rPr>
              <a:t>: O’Reilly Media. (Chapter 14)</a:t>
            </a:r>
            <a:endParaRPr lang="en-US" sz="1400" dirty="0">
              <a:solidFill>
                <a:schemeClr val="tx1">
                  <a:lumMod val="65000"/>
                  <a:lumOff val="35000"/>
                </a:schemeClr>
              </a:solidFill>
              <a:latin typeface="+mj-lt"/>
              <a:ea typeface="Verdana" panose="020B0604030504040204" pitchFamily="34" charset="0"/>
            </a:endParaRPr>
          </a:p>
        </p:txBody>
      </p:sp>
      <p:pic>
        <p:nvPicPr>
          <p:cNvPr id="2" name="Picture 1">
            <a:extLst>
              <a:ext uri="{FF2B5EF4-FFF2-40B4-BE49-F238E27FC236}">
                <a16:creationId xmlns:a16="http://schemas.microsoft.com/office/drawing/2014/main" id="{9676BB00-D4D4-90C2-DC2A-6298BC68DAB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47799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figure shows electrical activity for various orientations of line.">
            <a:extLst>
              <a:ext uri="{FF2B5EF4-FFF2-40B4-BE49-F238E27FC236}">
                <a16:creationId xmlns:a16="http://schemas.microsoft.com/office/drawing/2014/main" id="{5C82F459-A1FE-0FDC-2C5C-41A18CB4C6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52950" y="628650"/>
            <a:ext cx="3086100" cy="5600700"/>
          </a:xfrm>
          <a:prstGeom prst="rect">
            <a:avLst/>
          </a:prstGeom>
          <a:noFill/>
          <a:ln>
            <a:noFill/>
          </a:ln>
        </p:spPr>
      </p:pic>
      <p:sp>
        <p:nvSpPr>
          <p:cNvPr id="3" name="TextBox 2">
            <a:extLst>
              <a:ext uri="{FF2B5EF4-FFF2-40B4-BE49-F238E27FC236}">
                <a16:creationId xmlns:a16="http://schemas.microsoft.com/office/drawing/2014/main" id="{466E2530-85F1-CE5E-AE8D-588C0F2C4658}"/>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Krohn, J. (2020). </a:t>
            </a:r>
            <a:r>
              <a:rPr lang="en-US" sz="1400" i="1" dirty="0">
                <a:solidFill>
                  <a:schemeClr val="tx1">
                    <a:lumMod val="65000"/>
                    <a:lumOff val="35000"/>
                  </a:schemeClr>
                </a:solidFill>
                <a:latin typeface="+mj-lt"/>
                <a:ea typeface="Verdana" panose="020B0604030504040204" pitchFamily="34" charset="0"/>
              </a:rPr>
              <a:t>Deep Learning Illustrated.</a:t>
            </a:r>
            <a:r>
              <a:rPr lang="en-US" sz="1400" dirty="0">
                <a:solidFill>
                  <a:schemeClr val="tx1">
                    <a:lumMod val="65000"/>
                    <a:lumOff val="35000"/>
                  </a:schemeClr>
                </a:solidFill>
                <a:latin typeface="+mj-lt"/>
                <a:ea typeface="Verdana" panose="020B0604030504040204" pitchFamily="34" charset="0"/>
              </a:rPr>
              <a:t> New York, NY</a:t>
            </a:r>
            <a:r>
              <a:rPr lang="en-US" sz="1400" b="0" i="0" dirty="0">
                <a:solidFill>
                  <a:schemeClr val="tx1">
                    <a:lumMod val="65000"/>
                    <a:lumOff val="35000"/>
                  </a:schemeClr>
                </a:solidFill>
                <a:effectLst/>
                <a:latin typeface="+mj-lt"/>
                <a:ea typeface="Verdana" panose="020B0604030504040204" pitchFamily="34" charset="0"/>
              </a:rPr>
              <a:t>: Addison-Wesley. (Chapter 1)</a:t>
            </a:r>
            <a:endParaRPr lang="en-US" sz="1400" dirty="0">
              <a:solidFill>
                <a:schemeClr val="tx1">
                  <a:lumMod val="65000"/>
                  <a:lumOff val="35000"/>
                </a:schemeClr>
              </a:solidFill>
              <a:latin typeface="+mj-lt"/>
              <a:ea typeface="Verdana" panose="020B0604030504040204" pitchFamily="34" charset="0"/>
            </a:endParaRPr>
          </a:p>
        </p:txBody>
      </p:sp>
      <p:pic>
        <p:nvPicPr>
          <p:cNvPr id="4" name="Picture 3">
            <a:extLst>
              <a:ext uri="{FF2B5EF4-FFF2-40B4-BE49-F238E27FC236}">
                <a16:creationId xmlns:a16="http://schemas.microsoft.com/office/drawing/2014/main" id="{562D91F0-E182-B0B9-8482-CCCB958207C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371289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CC24DB-C0F8-402C-829E-1CB5EC3E3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693" y="1679559"/>
            <a:ext cx="11860614" cy="3498881"/>
          </a:xfrm>
          <a:prstGeom prst="rect">
            <a:avLst/>
          </a:prstGeom>
        </p:spPr>
      </p:pic>
      <p:sp>
        <p:nvSpPr>
          <p:cNvPr id="4" name="TextBox 3">
            <a:extLst>
              <a:ext uri="{FF2B5EF4-FFF2-40B4-BE49-F238E27FC236}">
                <a16:creationId xmlns:a16="http://schemas.microsoft.com/office/drawing/2014/main" id="{D0EC8CC0-8817-45F8-AB62-F008537780B8}"/>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Mirza, R.B. et al. (2021). </a:t>
            </a:r>
            <a:r>
              <a:rPr lang="en-US" sz="1400" i="1" dirty="0">
                <a:solidFill>
                  <a:schemeClr val="tx1">
                    <a:lumMod val="65000"/>
                    <a:lumOff val="35000"/>
                  </a:schemeClr>
                </a:solidFill>
                <a:latin typeface="+mj-lt"/>
                <a:ea typeface="Verdana" panose="020B0604030504040204" pitchFamily="34" charset="0"/>
              </a:rPr>
              <a:t>The deep learning workshop</a:t>
            </a:r>
            <a:r>
              <a:rPr lang="en-US" sz="1400" dirty="0">
                <a:solidFill>
                  <a:schemeClr val="tx1">
                    <a:lumMod val="65000"/>
                    <a:lumOff val="35000"/>
                  </a:schemeClr>
                </a:solidFill>
                <a:latin typeface="+mj-lt"/>
                <a:ea typeface="Verdana" panose="020B0604030504040204" pitchFamily="34" charset="0"/>
              </a:rPr>
              <a:t>. Birmingham</a:t>
            </a:r>
            <a:r>
              <a:rPr lang="en-US" sz="1400" b="0" i="0" dirty="0">
                <a:solidFill>
                  <a:schemeClr val="tx1">
                    <a:lumMod val="65000"/>
                    <a:lumOff val="35000"/>
                  </a:schemeClr>
                </a:solidFill>
                <a:effectLst/>
                <a:latin typeface="+mj-lt"/>
                <a:ea typeface="Verdana" panose="020B0604030504040204" pitchFamily="34" charset="0"/>
              </a:rPr>
              <a:t>, UK: </a:t>
            </a:r>
            <a:r>
              <a:rPr lang="en-US" sz="1400" dirty="0">
                <a:solidFill>
                  <a:schemeClr val="tx1">
                    <a:lumMod val="65000"/>
                    <a:lumOff val="35000"/>
                  </a:schemeClr>
                </a:solidFill>
                <a:latin typeface="+mj-lt"/>
                <a:ea typeface="Verdana" panose="020B0604030504040204" pitchFamily="34" charset="0"/>
              </a:rPr>
              <a:t>Packt Publishing</a:t>
            </a:r>
            <a:r>
              <a:rPr lang="en-US" sz="1400" b="0" i="0" dirty="0">
                <a:solidFill>
                  <a:schemeClr val="tx1">
                    <a:lumMod val="65000"/>
                    <a:lumOff val="35000"/>
                  </a:schemeClr>
                </a:solidFill>
                <a:effectLst/>
                <a:latin typeface="+mj-lt"/>
                <a:ea typeface="Verdana" panose="020B0604030504040204" pitchFamily="34" charset="0"/>
              </a:rPr>
              <a:t>. (Chapter </a:t>
            </a:r>
            <a:r>
              <a:rPr lang="en-US" sz="1400" dirty="0">
                <a:solidFill>
                  <a:schemeClr val="tx1">
                    <a:lumMod val="65000"/>
                    <a:lumOff val="35000"/>
                  </a:schemeClr>
                </a:solidFill>
                <a:latin typeface="+mj-lt"/>
                <a:ea typeface="Verdana" panose="020B0604030504040204" pitchFamily="34" charset="0"/>
              </a:rPr>
              <a:t>3</a:t>
            </a:r>
            <a:r>
              <a:rPr lang="en-US" sz="1400" b="0" i="0" dirty="0">
                <a:solidFill>
                  <a:schemeClr val="tx1">
                    <a:lumMod val="65000"/>
                    <a:lumOff val="35000"/>
                  </a:schemeClr>
                </a:solidFill>
                <a:effectLst/>
                <a:latin typeface="+mj-lt"/>
                <a:ea typeface="Verdana" panose="020B0604030504040204" pitchFamily="34" charset="0"/>
              </a:rPr>
              <a:t>)</a:t>
            </a:r>
            <a:endParaRPr lang="en-US" sz="1400" dirty="0">
              <a:solidFill>
                <a:schemeClr val="tx1">
                  <a:lumMod val="65000"/>
                  <a:lumOff val="35000"/>
                </a:schemeClr>
              </a:solidFill>
              <a:latin typeface="+mj-lt"/>
              <a:ea typeface="Verdana" panose="020B0604030504040204" pitchFamily="34" charset="0"/>
            </a:endParaRPr>
          </a:p>
        </p:txBody>
      </p:sp>
      <p:sp>
        <p:nvSpPr>
          <p:cNvPr id="2" name="Rectangle 1">
            <a:extLst>
              <a:ext uri="{FF2B5EF4-FFF2-40B4-BE49-F238E27FC236}">
                <a16:creationId xmlns:a16="http://schemas.microsoft.com/office/drawing/2014/main" id="{F7774A04-BD44-03AB-B8F5-58A1FCF07CC4}"/>
              </a:ext>
            </a:extLst>
          </p:cNvPr>
          <p:cNvSpPr/>
          <p:nvPr/>
        </p:nvSpPr>
        <p:spPr>
          <a:xfrm>
            <a:off x="5375562" y="2789624"/>
            <a:ext cx="1468583" cy="1394448"/>
          </a:xfrm>
          <a:prstGeom prst="rect">
            <a:avLst/>
          </a:prstGeom>
          <a:solidFill>
            <a:srgbClr val="DCEAF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panose="02000503020000020003" pitchFamily="2" charset="0"/>
              </a:rPr>
              <a:t>Filter for</a:t>
            </a:r>
          </a:p>
          <a:p>
            <a:pPr algn="ctr"/>
            <a:r>
              <a:rPr lang="en-US" dirty="0">
                <a:solidFill>
                  <a:schemeClr val="tx1"/>
                </a:solidFill>
                <a:latin typeface="Avenir" panose="02000503020000020003" pitchFamily="2" charset="0"/>
              </a:rPr>
              <a:t>Vertical </a:t>
            </a:r>
          </a:p>
          <a:p>
            <a:pPr algn="ctr"/>
            <a:r>
              <a:rPr lang="en-US" dirty="0">
                <a:solidFill>
                  <a:schemeClr val="tx1"/>
                </a:solidFill>
                <a:latin typeface="Avenir" panose="02000503020000020003" pitchFamily="2" charset="0"/>
              </a:rPr>
              <a:t>Edge</a:t>
            </a:r>
          </a:p>
        </p:txBody>
      </p:sp>
      <p:sp>
        <p:nvSpPr>
          <p:cNvPr id="5" name="TextBox 4">
            <a:extLst>
              <a:ext uri="{FF2B5EF4-FFF2-40B4-BE49-F238E27FC236}">
                <a16:creationId xmlns:a16="http://schemas.microsoft.com/office/drawing/2014/main" id="{C8A22AB3-0972-69C3-ADD7-CDDF8AC060EA}"/>
              </a:ext>
            </a:extLst>
          </p:cNvPr>
          <p:cNvSpPr txBox="1"/>
          <p:nvPr/>
        </p:nvSpPr>
        <p:spPr>
          <a:xfrm>
            <a:off x="1163782" y="1828800"/>
            <a:ext cx="2632364" cy="400110"/>
          </a:xfrm>
          <a:prstGeom prst="rect">
            <a:avLst/>
          </a:prstGeom>
          <a:solidFill>
            <a:schemeClr val="bg1"/>
          </a:solidFill>
        </p:spPr>
        <p:txBody>
          <a:bodyPr wrap="square" rtlCol="0">
            <a:spAutoFit/>
          </a:bodyPr>
          <a:lstStyle/>
          <a:p>
            <a:pPr algn="ctr"/>
            <a:r>
              <a:rPr lang="en-US" sz="2000" dirty="0">
                <a:latin typeface="Avenir" panose="02000503020000020003" pitchFamily="2" charset="0"/>
              </a:rPr>
              <a:t>Original Image</a:t>
            </a:r>
          </a:p>
        </p:txBody>
      </p:sp>
      <p:sp>
        <p:nvSpPr>
          <p:cNvPr id="7" name="TextBox 6">
            <a:extLst>
              <a:ext uri="{FF2B5EF4-FFF2-40B4-BE49-F238E27FC236}">
                <a16:creationId xmlns:a16="http://schemas.microsoft.com/office/drawing/2014/main" id="{54D9FCE2-3A05-EC1D-A1DA-5D2BA1654D1D}"/>
              </a:ext>
            </a:extLst>
          </p:cNvPr>
          <p:cNvSpPr txBox="1"/>
          <p:nvPr/>
        </p:nvSpPr>
        <p:spPr>
          <a:xfrm>
            <a:off x="8298873" y="1828800"/>
            <a:ext cx="3034146" cy="400110"/>
          </a:xfrm>
          <a:prstGeom prst="rect">
            <a:avLst/>
          </a:prstGeom>
          <a:solidFill>
            <a:schemeClr val="bg1"/>
          </a:solidFill>
        </p:spPr>
        <p:txBody>
          <a:bodyPr wrap="square" rtlCol="0">
            <a:spAutoFit/>
          </a:bodyPr>
          <a:lstStyle/>
          <a:p>
            <a:pPr algn="ctr"/>
            <a:r>
              <a:rPr lang="en-US" sz="2000" dirty="0">
                <a:latin typeface="Avenir" panose="02000503020000020003" pitchFamily="2" charset="0"/>
              </a:rPr>
              <a:t>Vertical Edge Detection</a:t>
            </a:r>
          </a:p>
        </p:txBody>
      </p:sp>
      <p:pic>
        <p:nvPicPr>
          <p:cNvPr id="6" name="Picture 5">
            <a:extLst>
              <a:ext uri="{FF2B5EF4-FFF2-40B4-BE49-F238E27FC236}">
                <a16:creationId xmlns:a16="http://schemas.microsoft.com/office/drawing/2014/main" id="{5AB68D19-5035-E603-897F-0A18B4B2041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25799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45016518-B093-4034-A04C-3B258BCD544E}"/>
              </a:ext>
            </a:extLst>
          </p:cNvPr>
          <p:cNvSpPr>
            <a:spLocks noGrp="1"/>
          </p:cNvSpPr>
          <p:nvPr>
            <p:ph type="title"/>
          </p:nvPr>
        </p:nvSpPr>
        <p:spPr>
          <a:xfrm>
            <a:off x="0" y="2849217"/>
            <a:ext cx="12192000" cy="778736"/>
          </a:xfrm>
        </p:spPr>
        <p:txBody>
          <a:bodyPr>
            <a:normAutofit fontScale="90000"/>
          </a:bodyPr>
          <a:lstStyle/>
          <a:p>
            <a:pPr algn="ctr"/>
            <a:r>
              <a:rPr lang="en-US" sz="4000" dirty="0">
                <a:latin typeface="Avenir Medium" panose="02000503020000020003" pitchFamily="2" charset="0"/>
              </a:rPr>
              <a:t>Why do we need </a:t>
            </a:r>
            <a:br>
              <a:rPr lang="en-US" sz="4000" dirty="0">
                <a:latin typeface="Avenir Medium" panose="02000503020000020003" pitchFamily="2" charset="0"/>
              </a:rPr>
            </a:br>
            <a:r>
              <a:rPr lang="en-US" sz="4000" dirty="0">
                <a:latin typeface="Avenir Medium" panose="02000503020000020003" pitchFamily="2" charset="0"/>
              </a:rPr>
              <a:t>Convolutional Neural Networks?</a:t>
            </a:r>
          </a:p>
        </p:txBody>
      </p:sp>
      <p:sp>
        <p:nvSpPr>
          <p:cNvPr id="5" name="TextBox 4">
            <a:extLst>
              <a:ext uri="{FF2B5EF4-FFF2-40B4-BE49-F238E27FC236}">
                <a16:creationId xmlns:a16="http://schemas.microsoft.com/office/drawing/2014/main" id="{0CCD5364-5B0B-4E7A-B2C3-BB41CF8A80DA}"/>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Geron, A. (2019). </a:t>
            </a:r>
            <a:r>
              <a:rPr lang="en-US" sz="1400" i="1" dirty="0">
                <a:solidFill>
                  <a:schemeClr val="tx1">
                    <a:lumMod val="65000"/>
                    <a:lumOff val="35000"/>
                  </a:schemeClr>
                </a:solidFill>
                <a:latin typeface="+mj-lt"/>
                <a:ea typeface="Verdana" panose="020B0604030504040204" pitchFamily="34" charset="0"/>
              </a:rPr>
              <a:t>Hands-on machine learning with Sci-Kit learn, Keras, &amp; Tensorflow.</a:t>
            </a:r>
            <a:r>
              <a:rPr lang="en-US" sz="1400" dirty="0">
                <a:solidFill>
                  <a:schemeClr val="tx1">
                    <a:lumMod val="65000"/>
                    <a:lumOff val="35000"/>
                  </a:schemeClr>
                </a:solidFill>
                <a:latin typeface="+mj-lt"/>
                <a:ea typeface="Verdana" panose="020B0604030504040204" pitchFamily="34" charset="0"/>
              </a:rPr>
              <a:t> Sebastopol, CA</a:t>
            </a:r>
            <a:r>
              <a:rPr lang="en-US" sz="1400" b="0" i="0" dirty="0">
                <a:solidFill>
                  <a:schemeClr val="tx1">
                    <a:lumMod val="65000"/>
                    <a:lumOff val="35000"/>
                  </a:schemeClr>
                </a:solidFill>
                <a:effectLst/>
                <a:latin typeface="+mj-lt"/>
                <a:ea typeface="Verdana" panose="020B0604030504040204" pitchFamily="34" charset="0"/>
              </a:rPr>
              <a:t>: O’Reilly Media. (Chapter 14)</a:t>
            </a:r>
            <a:endParaRPr lang="en-US" sz="1400" dirty="0">
              <a:solidFill>
                <a:schemeClr val="tx1">
                  <a:lumMod val="65000"/>
                  <a:lumOff val="35000"/>
                </a:schemeClr>
              </a:solidFill>
              <a:latin typeface="+mj-lt"/>
              <a:ea typeface="Verdana" panose="020B0604030504040204" pitchFamily="34" charset="0"/>
            </a:endParaRPr>
          </a:p>
        </p:txBody>
      </p:sp>
      <p:pic>
        <p:nvPicPr>
          <p:cNvPr id="2" name="Picture 1">
            <a:extLst>
              <a:ext uri="{FF2B5EF4-FFF2-40B4-BE49-F238E27FC236}">
                <a16:creationId xmlns:a16="http://schemas.microsoft.com/office/drawing/2014/main" id="{CC0EA0CB-82AE-4499-5550-C51D76A166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176842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A317B9-F20E-4F88-8890-7BD1913D92B0}"/>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Mirza, R.B. et al. (2021). </a:t>
            </a:r>
            <a:r>
              <a:rPr lang="en-US" sz="1400" i="1" dirty="0">
                <a:solidFill>
                  <a:schemeClr val="tx1">
                    <a:lumMod val="65000"/>
                    <a:lumOff val="35000"/>
                  </a:schemeClr>
                </a:solidFill>
                <a:latin typeface="+mj-lt"/>
                <a:ea typeface="Verdana" panose="020B0604030504040204" pitchFamily="34" charset="0"/>
              </a:rPr>
              <a:t>The deep learning workshop</a:t>
            </a:r>
            <a:r>
              <a:rPr lang="en-US" sz="1400" dirty="0">
                <a:solidFill>
                  <a:schemeClr val="tx1">
                    <a:lumMod val="65000"/>
                    <a:lumOff val="35000"/>
                  </a:schemeClr>
                </a:solidFill>
                <a:latin typeface="+mj-lt"/>
                <a:ea typeface="Verdana" panose="020B0604030504040204" pitchFamily="34" charset="0"/>
              </a:rPr>
              <a:t>. Birmingham</a:t>
            </a:r>
            <a:r>
              <a:rPr lang="en-US" sz="1400" b="0" i="0" dirty="0">
                <a:solidFill>
                  <a:schemeClr val="tx1">
                    <a:lumMod val="65000"/>
                    <a:lumOff val="35000"/>
                  </a:schemeClr>
                </a:solidFill>
                <a:effectLst/>
                <a:latin typeface="+mj-lt"/>
                <a:ea typeface="Verdana" panose="020B0604030504040204" pitchFamily="34" charset="0"/>
              </a:rPr>
              <a:t>, UK: </a:t>
            </a:r>
            <a:r>
              <a:rPr lang="en-US" sz="1400" dirty="0">
                <a:solidFill>
                  <a:schemeClr val="tx1">
                    <a:lumMod val="65000"/>
                    <a:lumOff val="35000"/>
                  </a:schemeClr>
                </a:solidFill>
                <a:latin typeface="+mj-lt"/>
                <a:ea typeface="Verdana" panose="020B0604030504040204" pitchFamily="34" charset="0"/>
              </a:rPr>
              <a:t>Packt Publishing</a:t>
            </a:r>
            <a:r>
              <a:rPr lang="en-US" sz="1400" b="0" i="0" dirty="0">
                <a:solidFill>
                  <a:schemeClr val="tx1">
                    <a:lumMod val="65000"/>
                    <a:lumOff val="35000"/>
                  </a:schemeClr>
                </a:solidFill>
                <a:effectLst/>
                <a:latin typeface="+mj-lt"/>
                <a:ea typeface="Verdana" panose="020B0604030504040204" pitchFamily="34" charset="0"/>
              </a:rPr>
              <a:t>. (Chapter </a:t>
            </a:r>
            <a:r>
              <a:rPr lang="en-US" sz="1400" dirty="0">
                <a:solidFill>
                  <a:schemeClr val="tx1">
                    <a:lumMod val="65000"/>
                    <a:lumOff val="35000"/>
                  </a:schemeClr>
                </a:solidFill>
                <a:latin typeface="+mj-lt"/>
                <a:ea typeface="Verdana" panose="020B0604030504040204" pitchFamily="34" charset="0"/>
              </a:rPr>
              <a:t>3</a:t>
            </a:r>
            <a:r>
              <a:rPr lang="en-US" sz="1400" b="0" i="0" dirty="0">
                <a:solidFill>
                  <a:schemeClr val="tx1">
                    <a:lumMod val="65000"/>
                    <a:lumOff val="35000"/>
                  </a:schemeClr>
                </a:solidFill>
                <a:effectLst/>
                <a:latin typeface="+mj-lt"/>
                <a:ea typeface="Verdana" panose="020B0604030504040204" pitchFamily="34" charset="0"/>
              </a:rPr>
              <a:t>)</a:t>
            </a:r>
            <a:endParaRPr lang="en-US" sz="1400" dirty="0">
              <a:solidFill>
                <a:schemeClr val="tx1">
                  <a:lumMod val="65000"/>
                  <a:lumOff val="35000"/>
                </a:schemeClr>
              </a:solidFill>
              <a:latin typeface="+mj-lt"/>
              <a:ea typeface="Verdana" panose="020B0604030504040204" pitchFamily="34" charset="0"/>
            </a:endParaRPr>
          </a:p>
        </p:txBody>
      </p:sp>
      <p:pic>
        <p:nvPicPr>
          <p:cNvPr id="5" name="Picture 4">
            <a:extLst>
              <a:ext uri="{FF2B5EF4-FFF2-40B4-BE49-F238E27FC236}">
                <a16:creationId xmlns:a16="http://schemas.microsoft.com/office/drawing/2014/main" id="{63F476E6-CEEE-42E9-8894-006767A713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990" y="1986820"/>
            <a:ext cx="2993210" cy="3649785"/>
          </a:xfrm>
          <a:prstGeom prst="rect">
            <a:avLst/>
          </a:prstGeom>
        </p:spPr>
      </p:pic>
      <p:pic>
        <p:nvPicPr>
          <p:cNvPr id="7" name="Picture 6" descr="A picture containing text, cat, white, mammal&#10;&#10;Description automatically generated">
            <a:extLst>
              <a:ext uri="{FF2B5EF4-FFF2-40B4-BE49-F238E27FC236}">
                <a16:creationId xmlns:a16="http://schemas.microsoft.com/office/drawing/2014/main" id="{D8DE4911-2E78-4A07-B1D3-27C3E36F10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9444" y="1981435"/>
            <a:ext cx="2993209" cy="3709615"/>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BEB6B198-66E9-471C-BCF6-FFA7C5FD74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2465" y="1981436"/>
            <a:ext cx="3006741" cy="3709614"/>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E2B3FE12-E250-4955-928F-C253AAA039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89206" y="1991250"/>
            <a:ext cx="2860268" cy="3699800"/>
          </a:xfrm>
          <a:prstGeom prst="rect">
            <a:avLst/>
          </a:prstGeom>
        </p:spPr>
      </p:pic>
      <p:sp>
        <p:nvSpPr>
          <p:cNvPr id="12" name="Title 4">
            <a:extLst>
              <a:ext uri="{FF2B5EF4-FFF2-40B4-BE49-F238E27FC236}">
                <a16:creationId xmlns:a16="http://schemas.microsoft.com/office/drawing/2014/main" id="{299468FC-61EE-4F9F-834A-3D7868F9D7C6}"/>
              </a:ext>
            </a:extLst>
          </p:cNvPr>
          <p:cNvSpPr>
            <a:spLocks noGrp="1"/>
          </p:cNvSpPr>
          <p:nvPr>
            <p:ph type="title"/>
          </p:nvPr>
        </p:nvSpPr>
        <p:spPr>
          <a:xfrm>
            <a:off x="0" y="534390"/>
            <a:ext cx="12192000" cy="791173"/>
          </a:xfrm>
        </p:spPr>
        <p:txBody>
          <a:bodyPr>
            <a:normAutofit/>
          </a:bodyPr>
          <a:lstStyle/>
          <a:p>
            <a:pPr algn="ctr"/>
            <a:r>
              <a:rPr lang="en-US" sz="4400" b="1" dirty="0">
                <a:solidFill>
                  <a:schemeClr val="tx1">
                    <a:lumMod val="75000"/>
                    <a:lumOff val="25000"/>
                  </a:schemeClr>
                </a:solidFill>
                <a:latin typeface="Avenir Black" panose="02000503020000020003" pitchFamily="2" charset="0"/>
              </a:rPr>
              <a:t>CNN Domains</a:t>
            </a:r>
          </a:p>
        </p:txBody>
      </p:sp>
      <p:pic>
        <p:nvPicPr>
          <p:cNvPr id="2" name="Picture 1">
            <a:extLst>
              <a:ext uri="{FF2B5EF4-FFF2-40B4-BE49-F238E27FC236}">
                <a16:creationId xmlns:a16="http://schemas.microsoft.com/office/drawing/2014/main" id="{A2CD752B-3B7E-21A5-0026-BC9001A33C6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95408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2.7|10.1|7.6"/>
</p:tagLst>
</file>

<file path=ppt/tags/tag2.xml><?xml version="1.0" encoding="utf-8"?>
<p:tagLst xmlns:a="http://schemas.openxmlformats.org/drawingml/2006/main" xmlns:r="http://schemas.openxmlformats.org/officeDocument/2006/relationships" xmlns:p="http://schemas.openxmlformats.org/presentationml/2006/main">
  <p:tag name="TIMING" val="|6.1|3.5|4"/>
</p:tagLst>
</file>

<file path=ppt/tags/tag3.xml><?xml version="1.0" encoding="utf-8"?>
<p:tagLst xmlns:a="http://schemas.openxmlformats.org/drawingml/2006/main" xmlns:r="http://schemas.openxmlformats.org/officeDocument/2006/relationships" xmlns:p="http://schemas.openxmlformats.org/presentationml/2006/main">
  <p:tag name="TIMING" val="|17.2|27.5"/>
</p:tagLst>
</file>

<file path=ppt/tags/tag4.xml><?xml version="1.0" encoding="utf-8"?>
<p:tagLst xmlns:a="http://schemas.openxmlformats.org/drawingml/2006/main" xmlns:r="http://schemas.openxmlformats.org/officeDocument/2006/relationships" xmlns:p="http://schemas.openxmlformats.org/presentationml/2006/main">
  <p:tag name="TIMING" val="|29.5|2.6|2.3"/>
</p:tagLst>
</file>

<file path=ppt/tags/tag5.xml><?xml version="1.0" encoding="utf-8"?>
<p:tagLst xmlns:a="http://schemas.openxmlformats.org/drawingml/2006/main" xmlns:r="http://schemas.openxmlformats.org/officeDocument/2006/relationships" xmlns:p="http://schemas.openxmlformats.org/presentationml/2006/main">
  <p:tag name="TIMING" val="|6.5|20.2"/>
</p:tagLst>
</file>

<file path=ppt/tags/tag6.xml><?xml version="1.0" encoding="utf-8"?>
<p:tagLst xmlns:a="http://schemas.openxmlformats.org/drawingml/2006/main" xmlns:r="http://schemas.openxmlformats.org/officeDocument/2006/relationships" xmlns:p="http://schemas.openxmlformats.org/presentationml/2006/main">
  <p:tag name="TIMING" val="|11.1|3.9|6.7|10"/>
</p:tagLst>
</file>

<file path=ppt/tags/tag7.xml><?xml version="1.0" encoding="utf-8"?>
<p:tagLst xmlns:a="http://schemas.openxmlformats.org/drawingml/2006/main" xmlns:r="http://schemas.openxmlformats.org/officeDocument/2006/relationships" xmlns:p="http://schemas.openxmlformats.org/presentationml/2006/main">
  <p:tag name="TIMING" val="|5.4"/>
</p:tagLst>
</file>

<file path=ppt/tags/tag8.xml><?xml version="1.0" encoding="utf-8"?>
<p:tagLst xmlns:a="http://schemas.openxmlformats.org/drawingml/2006/main" xmlns:r="http://schemas.openxmlformats.org/officeDocument/2006/relationships" xmlns:p="http://schemas.openxmlformats.org/presentationml/2006/main">
  <p:tag name="TIMING" val="|40.4|11.9"/>
</p:tagLst>
</file>

<file path=ppt/tags/tag9.xml><?xml version="1.0" encoding="utf-8"?>
<p:tagLst xmlns:a="http://schemas.openxmlformats.org/drawingml/2006/main" xmlns:r="http://schemas.openxmlformats.org/officeDocument/2006/relationships" xmlns:p="http://schemas.openxmlformats.org/presentationml/2006/main">
  <p:tag name="TIMING" val="|7.6|6.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8212</TotalTime>
  <Words>5179</Words>
  <Application>Microsoft Macintosh PowerPoint</Application>
  <PresentationFormat>Widescreen</PresentationFormat>
  <Paragraphs>363</Paragraphs>
  <Slides>34</Slides>
  <Notes>31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34</vt:i4>
      </vt:variant>
    </vt:vector>
  </HeadingPairs>
  <TitlesOfParts>
    <vt:vector size="48" baseType="lpstr">
      <vt:lpstr>MinionPro-Regular</vt:lpstr>
      <vt:lpstr>Söhne</vt:lpstr>
      <vt:lpstr>Arial</vt:lpstr>
      <vt:lpstr>Avenir</vt:lpstr>
      <vt:lpstr>Avenir Black</vt:lpstr>
      <vt:lpstr>Avenir Book</vt:lpstr>
      <vt:lpstr>Avenir Medium</vt:lpstr>
      <vt:lpstr>Calibri</vt:lpstr>
      <vt:lpstr>Calibri Light</vt:lpstr>
      <vt:lpstr>Lato</vt:lpstr>
      <vt:lpstr>Noto Serif</vt:lpstr>
      <vt:lpstr>Palatino Linotype</vt:lpstr>
      <vt:lpstr>Wingdings</vt:lpstr>
      <vt:lpstr>Office Theme</vt:lpstr>
      <vt:lpstr>Lecture 6. Convolutional neural network</vt:lpstr>
      <vt:lpstr>1. CNN intuitions</vt:lpstr>
      <vt:lpstr>Lesson Overview</vt:lpstr>
      <vt:lpstr>PowerPoint Presentation</vt:lpstr>
      <vt:lpstr>PowerPoint Presentation</vt:lpstr>
      <vt:lpstr>PowerPoint Presentation</vt:lpstr>
      <vt:lpstr>PowerPoint Presentation</vt:lpstr>
      <vt:lpstr>Why do we need  Convolutional Neural Networks?</vt:lpstr>
      <vt:lpstr>CNN Domains</vt:lpstr>
      <vt:lpstr>PowerPoint Presentation</vt:lpstr>
      <vt:lpstr>PowerPoint Presentation</vt:lpstr>
      <vt:lpstr>PowerPoint Presentation</vt:lpstr>
      <vt:lpstr>2. CNN anatomy</vt:lpstr>
      <vt:lpstr>Lesson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Convolution</vt:lpstr>
      <vt:lpstr>PowerPoint Presentation</vt:lpstr>
      <vt:lpstr>PowerPoint Presentation</vt:lpstr>
      <vt:lpstr>Stride</vt:lpstr>
      <vt:lpstr>PowerPoint Presentation</vt:lpstr>
      <vt:lpstr>Padding</vt:lpstr>
      <vt:lpstr>PowerPoint Presentation</vt:lpstr>
      <vt:lpstr>PowerPoint Presentation</vt:lpstr>
      <vt:lpstr>Max Pooling</vt:lpstr>
      <vt:lpstr>Max Pooling</vt:lpstr>
      <vt:lpstr>Average Pooling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Workshop</dc:title>
  <dc:creator>Maxwell,Daniel</dc:creator>
  <cp:lastModifiedBy>Zhou, Juannan</cp:lastModifiedBy>
  <cp:revision>390</cp:revision>
  <cp:lastPrinted>2021-10-19T13:01:34Z</cp:lastPrinted>
  <dcterms:created xsi:type="dcterms:W3CDTF">2021-03-18T17:30:04Z</dcterms:created>
  <dcterms:modified xsi:type="dcterms:W3CDTF">2024-09-17T15:09:27Z</dcterms:modified>
</cp:coreProperties>
</file>